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3" Type="http://schemas.openxmlformats.org/officeDocument/2006/relationships/slide" Target="slides/slide58.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ff35d02d4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ff35d02d4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451fd7accd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 name="Google Shape;108;g2451fd7accd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451fd7accd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 name="Google Shape;114;g2451fd7accd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451fd7accd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 name="Google Shape;121;g2451fd7accd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451fd7accd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g2451fd7accd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451fd7ac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451fd7ac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ff35d02d4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ff35d02d4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578f61db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578f61db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578f61dbf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578f61dbf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578f61dbf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578f61dbf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ff35d02d4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ff35d02d4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57dae3e4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57dae3e4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57dae3e4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57dae3e4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57dae3e49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57dae3e49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57dae3e49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57dae3e49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57dae3e49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57dae3e49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57dae3e49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57dae3e49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57dae3e49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57dae3e49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57dae3e49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57dae3e49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57dae3e49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57dae3e49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595d35232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595d35232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ff35d02d4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ff35d02d4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595d35232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595d35232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5e199e76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5e199e76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5e01a1421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5e01a1421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5e01a1421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5e01a1421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578f61dbf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578f61dbf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578f61dbf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578f61dbf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578f61dbf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578f61dbf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578f61dbf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578f61dbf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5e01a1421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5e01a1421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5e199e76a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5e199e76a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ff35d02d4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ff35d02d4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5e01a1421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5e01a1421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5e199e76a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5e199e76a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5f7855cbd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5f7855cbd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5e199e76a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5e199e76a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5e199e76a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5e199e76a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5e199e76a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5e199e76a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5f7855cb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5f7855cb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5f7855cbd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5f7855cbd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5f7855cbd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5f7855cbd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5f7855cbd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5f7855cbd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451fd7acc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451fd7acc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5f7855cbd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5f7855cbd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5f7855cbd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5f7855cbd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5f7855cbd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5f7855cbd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5f7855cbd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5f7855cbd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5fe10fd4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5fe10fd4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5f7855cbd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5f7855cbd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5f7855cbd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5f7855cbd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5f7855cbdb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5f7855cbdb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5f7855cbd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5f7855cbd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451fd7accd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 name="Google Shape;84;g2451fd7accd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451fd7accd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 name="Google Shape;90;g2451fd7accd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451fd7accd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g2451fd7accd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51fd7accd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g2451fd7accd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opensourceforu.com/2022/02/choose-the-most-optimal-iot-protocol-for-your-project/" TargetMode="External"/><Relationship Id="rId4" Type="http://schemas.openxmlformats.org/officeDocument/2006/relationships/hyperlink" Target="https://www.techtarget.com/iotagenda/tip/Top-12-most-commonly-used-IoT-protocols-and-standard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0.png"/><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8.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8.png"/><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8.pn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5.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8.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243350" y="358875"/>
            <a:ext cx="8520600" cy="456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750">
                <a:solidFill>
                  <a:srgbClr val="222222"/>
                </a:solidFill>
                <a:highlight>
                  <a:srgbClr val="FFFFFF"/>
                </a:highlight>
                <a:latin typeface="Verdana"/>
                <a:ea typeface="Verdana"/>
                <a:cs typeface="Verdana"/>
                <a:sym typeface="Verdana"/>
              </a:rPr>
              <a:t>Which IoT protocol is right for your project?</a:t>
            </a:r>
            <a:endParaRPr b="1" sz="1750">
              <a:solidFill>
                <a:srgbClr val="222222"/>
              </a:solidFill>
              <a:highlight>
                <a:srgbClr val="FFFFFF"/>
              </a:highlight>
              <a:latin typeface="Verdana"/>
              <a:ea typeface="Verdana"/>
              <a:cs typeface="Verdana"/>
              <a:sym typeface="Verdana"/>
            </a:endParaRPr>
          </a:p>
          <a:p>
            <a:pPr indent="-320675" lvl="0" marL="457200" rtl="0" algn="l">
              <a:spcBef>
                <a:spcPts val="1200"/>
              </a:spcBef>
              <a:spcAft>
                <a:spcPts val="0"/>
              </a:spcAft>
              <a:buClr>
                <a:srgbClr val="222222"/>
              </a:buClr>
              <a:buSzPts val="1450"/>
              <a:buFont typeface="Verdana"/>
              <a:buChar char="●"/>
            </a:pPr>
            <a:r>
              <a:rPr lang="en" sz="1450">
                <a:solidFill>
                  <a:srgbClr val="222222"/>
                </a:solidFill>
                <a:highlight>
                  <a:srgbClr val="FFFFFF"/>
                </a:highlight>
                <a:latin typeface="Verdana"/>
                <a:ea typeface="Verdana"/>
                <a:cs typeface="Verdana"/>
                <a:sym typeface="Verdana"/>
              </a:rPr>
              <a:t>What is interesting about IoT, unlike other tech projects, is that the </a:t>
            </a:r>
            <a:r>
              <a:rPr b="1" lang="en" sz="1450">
                <a:solidFill>
                  <a:srgbClr val="FF0000"/>
                </a:solidFill>
                <a:highlight>
                  <a:srgbClr val="FFFFFF"/>
                </a:highlight>
                <a:latin typeface="Verdana"/>
                <a:ea typeface="Verdana"/>
                <a:cs typeface="Verdana"/>
                <a:sym typeface="Verdana"/>
              </a:rPr>
              <a:t>requirements vary a lot from project to project</a:t>
            </a:r>
            <a:r>
              <a:rPr lang="en" sz="1450">
                <a:solidFill>
                  <a:srgbClr val="222222"/>
                </a:solidFill>
                <a:highlight>
                  <a:srgbClr val="FFFFFF"/>
                </a:highlight>
                <a:latin typeface="Verdana"/>
                <a:ea typeface="Verdana"/>
                <a:cs typeface="Verdana"/>
                <a:sym typeface="Verdana"/>
              </a:rPr>
              <a:t>, not only </a:t>
            </a:r>
            <a:r>
              <a:rPr b="1" lang="en" sz="1450">
                <a:solidFill>
                  <a:srgbClr val="FF0000"/>
                </a:solidFill>
                <a:highlight>
                  <a:srgbClr val="FFFFFF"/>
                </a:highlight>
                <a:latin typeface="Verdana"/>
                <a:ea typeface="Verdana"/>
                <a:cs typeface="Verdana"/>
                <a:sym typeface="Verdana"/>
              </a:rPr>
              <a:t>in terms of hardware but also software. </a:t>
            </a:r>
            <a:endParaRPr b="1" sz="1450">
              <a:solidFill>
                <a:srgbClr val="FF0000"/>
              </a:solidFill>
              <a:highlight>
                <a:srgbClr val="FFFFFF"/>
              </a:highlight>
              <a:latin typeface="Verdana"/>
              <a:ea typeface="Verdana"/>
              <a:cs typeface="Verdana"/>
              <a:sym typeface="Verdana"/>
            </a:endParaRPr>
          </a:p>
          <a:p>
            <a:pPr indent="-320675" lvl="0" marL="457200" rtl="0" algn="l">
              <a:spcBef>
                <a:spcPts val="0"/>
              </a:spcBef>
              <a:spcAft>
                <a:spcPts val="0"/>
              </a:spcAft>
              <a:buClr>
                <a:srgbClr val="222222"/>
              </a:buClr>
              <a:buSzPts val="1450"/>
              <a:buFont typeface="Verdana"/>
              <a:buChar char="●"/>
            </a:pPr>
            <a:r>
              <a:rPr lang="en" sz="1450">
                <a:solidFill>
                  <a:srgbClr val="222222"/>
                </a:solidFill>
                <a:highlight>
                  <a:srgbClr val="FFFFFF"/>
                </a:highlight>
                <a:latin typeface="Verdana"/>
                <a:ea typeface="Verdana"/>
                <a:cs typeface="Verdana"/>
                <a:sym typeface="Verdana"/>
              </a:rPr>
              <a:t>For instance, an </a:t>
            </a:r>
            <a:r>
              <a:rPr b="1" lang="en" sz="1450">
                <a:solidFill>
                  <a:srgbClr val="FF0000"/>
                </a:solidFill>
                <a:highlight>
                  <a:srgbClr val="FFFFFF"/>
                </a:highlight>
                <a:latin typeface="Verdana"/>
                <a:ea typeface="Verdana"/>
                <a:cs typeface="Verdana"/>
                <a:sym typeface="Verdana"/>
              </a:rPr>
              <a:t>internal lighting system might require a connection with the cloud</a:t>
            </a:r>
            <a:r>
              <a:rPr lang="en" sz="1450">
                <a:solidFill>
                  <a:srgbClr val="222222"/>
                </a:solidFill>
                <a:highlight>
                  <a:srgbClr val="FFFFFF"/>
                </a:highlight>
                <a:latin typeface="Verdana"/>
                <a:ea typeface="Verdana"/>
                <a:cs typeface="Verdana"/>
                <a:sym typeface="Verdana"/>
              </a:rPr>
              <a:t> while </a:t>
            </a:r>
            <a:r>
              <a:rPr b="1" lang="en" sz="1450">
                <a:solidFill>
                  <a:srgbClr val="FF0000"/>
                </a:solidFill>
                <a:highlight>
                  <a:srgbClr val="FFFFFF"/>
                </a:highlight>
                <a:latin typeface="Verdana"/>
                <a:ea typeface="Verdana"/>
                <a:cs typeface="Verdana"/>
                <a:sym typeface="Verdana"/>
              </a:rPr>
              <a:t>another similar lighting system might require a more localised solution</a:t>
            </a:r>
            <a:r>
              <a:rPr lang="en" sz="1450">
                <a:solidFill>
                  <a:srgbClr val="222222"/>
                </a:solidFill>
                <a:highlight>
                  <a:srgbClr val="FFFFFF"/>
                </a:highlight>
                <a:latin typeface="Verdana"/>
                <a:ea typeface="Verdana"/>
                <a:cs typeface="Verdana"/>
                <a:sym typeface="Verdana"/>
              </a:rPr>
              <a:t>. </a:t>
            </a:r>
            <a:endParaRPr sz="1450">
              <a:solidFill>
                <a:srgbClr val="222222"/>
              </a:solidFill>
              <a:highlight>
                <a:srgbClr val="FFFFFF"/>
              </a:highlight>
              <a:latin typeface="Verdana"/>
              <a:ea typeface="Verdana"/>
              <a:cs typeface="Verdana"/>
              <a:sym typeface="Verdana"/>
            </a:endParaRPr>
          </a:p>
          <a:p>
            <a:pPr indent="-320675" lvl="0" marL="457200" rtl="0" algn="l">
              <a:spcBef>
                <a:spcPts val="0"/>
              </a:spcBef>
              <a:spcAft>
                <a:spcPts val="0"/>
              </a:spcAft>
              <a:buClr>
                <a:srgbClr val="222222"/>
              </a:buClr>
              <a:buSzPts val="1450"/>
              <a:buFont typeface="Verdana"/>
              <a:buChar char="●"/>
            </a:pPr>
            <a:r>
              <a:rPr lang="en" sz="1450">
                <a:solidFill>
                  <a:srgbClr val="222222"/>
                </a:solidFill>
                <a:highlight>
                  <a:srgbClr val="FFFFFF"/>
                </a:highlight>
                <a:latin typeface="Verdana"/>
                <a:ea typeface="Verdana"/>
                <a:cs typeface="Verdana"/>
                <a:sym typeface="Verdana"/>
              </a:rPr>
              <a:t>In some projects, </a:t>
            </a:r>
            <a:r>
              <a:rPr b="1" lang="en" sz="1450">
                <a:solidFill>
                  <a:srgbClr val="FF0000"/>
                </a:solidFill>
                <a:highlight>
                  <a:srgbClr val="FFFFFF"/>
                </a:highlight>
                <a:latin typeface="Verdana"/>
                <a:ea typeface="Verdana"/>
                <a:cs typeface="Verdana"/>
                <a:sym typeface="Verdana"/>
              </a:rPr>
              <a:t>scalability and speed are the top priorities</a:t>
            </a:r>
            <a:r>
              <a:rPr lang="en" sz="1450">
                <a:solidFill>
                  <a:srgbClr val="222222"/>
                </a:solidFill>
                <a:highlight>
                  <a:srgbClr val="FFFFFF"/>
                </a:highlight>
                <a:latin typeface="Verdana"/>
                <a:ea typeface="Verdana"/>
                <a:cs typeface="Verdana"/>
                <a:sym typeface="Verdana"/>
              </a:rPr>
              <a:t> while for others, </a:t>
            </a:r>
            <a:r>
              <a:rPr b="1" lang="en" sz="1450">
                <a:solidFill>
                  <a:srgbClr val="FF0000"/>
                </a:solidFill>
                <a:highlight>
                  <a:srgbClr val="FFFFFF"/>
                </a:highlight>
                <a:latin typeface="Verdana"/>
                <a:ea typeface="Verdana"/>
                <a:cs typeface="Verdana"/>
                <a:sym typeface="Verdana"/>
              </a:rPr>
              <a:t>guaranteed completion of transactions and security might be the focus</a:t>
            </a:r>
            <a:r>
              <a:rPr lang="en" sz="1450">
                <a:solidFill>
                  <a:srgbClr val="222222"/>
                </a:solidFill>
                <a:highlight>
                  <a:srgbClr val="FFFFFF"/>
                </a:highlight>
                <a:latin typeface="Verdana"/>
                <a:ea typeface="Verdana"/>
                <a:cs typeface="Verdana"/>
                <a:sym typeface="Verdana"/>
              </a:rPr>
              <a:t>. </a:t>
            </a:r>
            <a:endParaRPr sz="1450">
              <a:solidFill>
                <a:srgbClr val="222222"/>
              </a:solidFill>
              <a:highlight>
                <a:srgbClr val="FFFFFF"/>
              </a:highlight>
              <a:latin typeface="Verdana"/>
              <a:ea typeface="Verdana"/>
              <a:cs typeface="Verdana"/>
              <a:sym typeface="Verdana"/>
            </a:endParaRPr>
          </a:p>
          <a:p>
            <a:pPr indent="-320675" lvl="0" marL="457200" rtl="0" algn="l">
              <a:spcBef>
                <a:spcPts val="0"/>
              </a:spcBef>
              <a:spcAft>
                <a:spcPts val="0"/>
              </a:spcAft>
              <a:buClr>
                <a:srgbClr val="222222"/>
              </a:buClr>
              <a:buSzPts val="1450"/>
              <a:buFont typeface="Verdana"/>
              <a:buChar char="●"/>
            </a:pPr>
            <a:r>
              <a:rPr lang="en" sz="1450">
                <a:solidFill>
                  <a:srgbClr val="222222"/>
                </a:solidFill>
                <a:highlight>
                  <a:srgbClr val="FFFFFF"/>
                </a:highlight>
                <a:latin typeface="Verdana"/>
                <a:ea typeface="Verdana"/>
                <a:cs typeface="Verdana"/>
                <a:sym typeface="Verdana"/>
              </a:rPr>
              <a:t>As discussed in earlier sections, </a:t>
            </a:r>
            <a:r>
              <a:rPr b="1" lang="en" sz="1450">
                <a:solidFill>
                  <a:srgbClr val="FF0000"/>
                </a:solidFill>
                <a:highlight>
                  <a:srgbClr val="FFFFFF"/>
                </a:highlight>
                <a:latin typeface="Verdana"/>
                <a:ea typeface="Verdana"/>
                <a:cs typeface="Verdana"/>
                <a:sym typeface="Verdana"/>
              </a:rPr>
              <a:t>protocols play a critical role in facilitating such requirements</a:t>
            </a:r>
            <a:r>
              <a:rPr lang="en" sz="1450">
                <a:solidFill>
                  <a:srgbClr val="222222"/>
                </a:solidFill>
                <a:highlight>
                  <a:srgbClr val="FFFFFF"/>
                </a:highlight>
                <a:latin typeface="Verdana"/>
                <a:ea typeface="Verdana"/>
                <a:cs typeface="Verdana"/>
                <a:sym typeface="Verdana"/>
              </a:rPr>
              <a:t>. </a:t>
            </a:r>
            <a:endParaRPr sz="1450">
              <a:solidFill>
                <a:srgbClr val="222222"/>
              </a:solidFill>
              <a:highlight>
                <a:srgbClr val="FFFFFF"/>
              </a:highlight>
              <a:latin typeface="Verdana"/>
              <a:ea typeface="Verdana"/>
              <a:cs typeface="Verdana"/>
              <a:sym typeface="Verdana"/>
            </a:endParaRPr>
          </a:p>
          <a:p>
            <a:pPr indent="-333375" lvl="0" marL="457200" rtl="0" algn="l">
              <a:spcBef>
                <a:spcPts val="0"/>
              </a:spcBef>
              <a:spcAft>
                <a:spcPts val="0"/>
              </a:spcAft>
              <a:buClr>
                <a:srgbClr val="222222"/>
              </a:buClr>
              <a:buSzPts val="1650"/>
              <a:buFont typeface="Verdana"/>
              <a:buChar char="●"/>
            </a:pPr>
            <a:r>
              <a:rPr b="1" lang="en" sz="1650">
                <a:solidFill>
                  <a:srgbClr val="222222"/>
                </a:solidFill>
                <a:highlight>
                  <a:srgbClr val="FFFFFF"/>
                </a:highlight>
                <a:latin typeface="Verdana"/>
                <a:ea typeface="Verdana"/>
                <a:cs typeface="Verdana"/>
                <a:sym typeface="Verdana"/>
              </a:rPr>
              <a:t>If the hardware is the body, the protocol is the brain of the device.</a:t>
            </a:r>
            <a:endParaRPr b="1" sz="1650">
              <a:solidFill>
                <a:srgbClr val="222222"/>
              </a:solidFill>
              <a:highlight>
                <a:srgbClr val="FFFFFF"/>
              </a:highlight>
              <a:latin typeface="Verdana"/>
              <a:ea typeface="Verdana"/>
              <a:cs typeface="Verdana"/>
              <a:sym typeface="Verdana"/>
            </a:endParaRPr>
          </a:p>
          <a:p>
            <a:pPr indent="-320675" lvl="0" marL="457200" rtl="0" algn="l">
              <a:spcBef>
                <a:spcPts val="0"/>
              </a:spcBef>
              <a:spcAft>
                <a:spcPts val="0"/>
              </a:spcAft>
              <a:buClr>
                <a:srgbClr val="222222"/>
              </a:buClr>
              <a:buSzPts val="1450"/>
              <a:buFont typeface="Verdana"/>
              <a:buChar char="●"/>
            </a:pPr>
            <a:r>
              <a:rPr lang="en" sz="1450">
                <a:solidFill>
                  <a:srgbClr val="222222"/>
                </a:solidFill>
                <a:highlight>
                  <a:srgbClr val="FFFFFF"/>
                </a:highlight>
                <a:latin typeface="Verdana"/>
                <a:ea typeface="Verdana"/>
                <a:cs typeface="Verdana"/>
                <a:sym typeface="Verdana"/>
              </a:rPr>
              <a:t>Keeping this in mind, </a:t>
            </a:r>
            <a:r>
              <a:rPr b="1" lang="en" sz="1450">
                <a:solidFill>
                  <a:srgbClr val="FF0000"/>
                </a:solidFill>
                <a:highlight>
                  <a:srgbClr val="FFFFFF"/>
                </a:highlight>
                <a:latin typeface="Verdana"/>
                <a:ea typeface="Verdana"/>
                <a:cs typeface="Verdana"/>
                <a:sym typeface="Verdana"/>
              </a:rPr>
              <a:t>it is recommended to do a detailed audit and review of the project requirements. </a:t>
            </a:r>
            <a:endParaRPr sz="1450">
              <a:solidFill>
                <a:srgbClr val="222222"/>
              </a:solidFill>
              <a:highlight>
                <a:srgbClr val="FFFFFF"/>
              </a:highlight>
              <a:latin typeface="Verdana"/>
              <a:ea typeface="Verdana"/>
              <a:cs typeface="Verdana"/>
              <a:sym typeface="Verdana"/>
            </a:endParaRPr>
          </a:p>
          <a:p>
            <a:pPr indent="-320675" lvl="0" marL="457200" rtl="0" algn="l">
              <a:spcBef>
                <a:spcPts val="0"/>
              </a:spcBef>
              <a:spcAft>
                <a:spcPts val="0"/>
              </a:spcAft>
              <a:buClr>
                <a:srgbClr val="222222"/>
              </a:buClr>
              <a:buSzPts val="1450"/>
              <a:buFont typeface="Verdana"/>
              <a:buChar char="●"/>
            </a:pPr>
            <a:r>
              <a:rPr lang="en" sz="1450">
                <a:solidFill>
                  <a:srgbClr val="222222"/>
                </a:solidFill>
                <a:highlight>
                  <a:srgbClr val="FFFFFF"/>
                </a:highlight>
                <a:latin typeface="Verdana"/>
                <a:ea typeface="Verdana"/>
                <a:cs typeface="Verdana"/>
                <a:sym typeface="Verdana"/>
              </a:rPr>
              <a:t>It is also important to research industry level IoT projects similar to yours and see which protocol they use. Here’s a list of points to consider in this regard.</a:t>
            </a:r>
            <a:endParaRPr sz="1450">
              <a:solidFill>
                <a:srgbClr val="222222"/>
              </a:solidFill>
              <a:highlight>
                <a:srgbClr val="FFFFFF"/>
              </a:highlight>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3"/>
          <p:cNvSpPr txBox="1"/>
          <p:nvPr>
            <p:ph type="title"/>
          </p:nvPr>
        </p:nvSpPr>
        <p:spPr>
          <a:xfrm>
            <a:off x="551377" y="99980"/>
            <a:ext cx="7886700" cy="489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Calibri"/>
              <a:buNone/>
            </a:pPr>
            <a:r>
              <a:rPr lang="en" sz="3000"/>
              <a:t>*TSMP</a:t>
            </a:r>
            <a:endParaRPr sz="3000"/>
          </a:p>
        </p:txBody>
      </p:sp>
      <p:sp>
        <p:nvSpPr>
          <p:cNvPr id="111" name="Google Shape;111;p23"/>
          <p:cNvSpPr txBox="1"/>
          <p:nvPr>
            <p:ph idx="1" type="body"/>
          </p:nvPr>
        </p:nvSpPr>
        <p:spPr>
          <a:xfrm>
            <a:off x="618991" y="645018"/>
            <a:ext cx="7886700" cy="4428600"/>
          </a:xfrm>
          <a:prstGeom prst="rect">
            <a:avLst/>
          </a:prstGeom>
          <a:noFill/>
          <a:ln>
            <a:noFill/>
          </a:ln>
        </p:spPr>
        <p:txBody>
          <a:bodyPr anchorCtr="0" anchor="t" bIns="34275" lIns="68575" spcFirstLastPara="1" rIns="68575" wrap="square" tIns="34275">
            <a:normAutofit/>
          </a:bodyPr>
          <a:lstStyle/>
          <a:p>
            <a:pPr indent="-165100" lvl="0" marL="177800" rtl="0" algn="l">
              <a:lnSpc>
                <a:spcPct val="70000"/>
              </a:lnSpc>
              <a:spcBef>
                <a:spcPts val="0"/>
              </a:spcBef>
              <a:spcAft>
                <a:spcPts val="0"/>
              </a:spcAft>
              <a:buClr>
                <a:schemeClr val="dk1"/>
              </a:buClr>
              <a:buSzPts val="1800"/>
              <a:buChar char="•"/>
            </a:pPr>
            <a:r>
              <a:rPr lang="en"/>
              <a:t>A traditional approach to facilitate synchronization is  - beaconing, </a:t>
            </a:r>
            <a:endParaRPr sz="1700"/>
          </a:p>
          <a:p>
            <a:pPr indent="-177800" lvl="1" marL="520700" rtl="0" algn="l">
              <a:lnSpc>
                <a:spcPct val="70000"/>
              </a:lnSpc>
              <a:spcBef>
                <a:spcPts val="400"/>
              </a:spcBef>
              <a:spcAft>
                <a:spcPts val="0"/>
              </a:spcAft>
              <a:buClr>
                <a:schemeClr val="dk1"/>
              </a:buClr>
              <a:buSzPts val="1600"/>
              <a:buChar char="•"/>
            </a:pPr>
            <a:r>
              <a:rPr lang="en" sz="1600"/>
              <a:t>where longer frame lengths decrease the refresh rate at which synchronization is performed and </a:t>
            </a:r>
            <a:endParaRPr sz="1600"/>
          </a:p>
          <a:p>
            <a:pPr indent="-177800" lvl="1" marL="520700" rtl="0" algn="l">
              <a:lnSpc>
                <a:spcPct val="70000"/>
              </a:lnSpc>
              <a:spcBef>
                <a:spcPts val="400"/>
              </a:spcBef>
              <a:spcAft>
                <a:spcPts val="0"/>
              </a:spcAft>
              <a:buClr>
                <a:schemeClr val="dk1"/>
              </a:buClr>
              <a:buSzPts val="1600"/>
              <a:buChar char="•"/>
            </a:pPr>
            <a:r>
              <a:rPr lang="en" sz="1600"/>
              <a:t>hence power consumption and </a:t>
            </a:r>
            <a:endParaRPr sz="1600"/>
          </a:p>
          <a:p>
            <a:pPr indent="-177800" lvl="1" marL="520700" rtl="0" algn="l">
              <a:lnSpc>
                <a:spcPct val="70000"/>
              </a:lnSpc>
              <a:spcBef>
                <a:spcPts val="400"/>
              </a:spcBef>
              <a:spcAft>
                <a:spcPts val="0"/>
              </a:spcAft>
              <a:buClr>
                <a:schemeClr val="dk1"/>
              </a:buClr>
              <a:buSzPts val="1600"/>
              <a:buChar char="•"/>
            </a:pPr>
            <a:r>
              <a:rPr lang="en" sz="1600"/>
              <a:t>shorter frame lengths conversely invoke the opposite. </a:t>
            </a:r>
            <a:endParaRPr sz="1600"/>
          </a:p>
          <a:p>
            <a:pPr indent="-165100" lvl="0" marL="177800" rtl="0" algn="l">
              <a:lnSpc>
                <a:spcPct val="70000"/>
              </a:lnSpc>
              <a:spcBef>
                <a:spcPts val="800"/>
              </a:spcBef>
              <a:spcAft>
                <a:spcPts val="0"/>
              </a:spcAft>
              <a:buClr>
                <a:schemeClr val="dk1"/>
              </a:buClr>
              <a:buSzPts val="1800"/>
              <a:buChar char="•"/>
            </a:pPr>
            <a:r>
              <a:rPr lang="en"/>
              <a:t>TSMP does refrain from doing so because it requires </a:t>
            </a:r>
            <a:r>
              <a:rPr lang="en">
                <a:solidFill>
                  <a:srgbClr val="FF0000"/>
                </a:solidFill>
              </a:rPr>
              <a:t>long listening windows </a:t>
            </a:r>
            <a:r>
              <a:rPr lang="en"/>
              <a:t>which consume power. </a:t>
            </a:r>
            <a:endParaRPr/>
          </a:p>
          <a:p>
            <a:pPr indent="-165100" lvl="0" marL="177800" rtl="0" algn="l">
              <a:lnSpc>
                <a:spcPct val="70000"/>
              </a:lnSpc>
              <a:spcBef>
                <a:spcPts val="800"/>
              </a:spcBef>
              <a:spcAft>
                <a:spcPts val="0"/>
              </a:spcAft>
              <a:buClr>
                <a:schemeClr val="dk1"/>
              </a:buClr>
              <a:buSzPts val="1800"/>
              <a:buChar char="•"/>
            </a:pPr>
            <a:r>
              <a:rPr lang="en"/>
              <a:t>Instead, TSMP nodes maintain a precise </a:t>
            </a:r>
            <a:r>
              <a:rPr lang="en">
                <a:solidFill>
                  <a:srgbClr val="FF0000"/>
                </a:solidFill>
              </a:rPr>
              <a:t>sense of time and exchange only offset information </a:t>
            </a:r>
            <a:r>
              <a:rPr lang="en"/>
              <a:t>with neighbors to ensure alignment. </a:t>
            </a:r>
            <a:endParaRPr/>
          </a:p>
          <a:p>
            <a:pPr indent="-165100" lvl="0" marL="177800" rtl="0" algn="l">
              <a:lnSpc>
                <a:spcPct val="70000"/>
              </a:lnSpc>
              <a:spcBef>
                <a:spcPts val="800"/>
              </a:spcBef>
              <a:spcAft>
                <a:spcPts val="0"/>
              </a:spcAft>
              <a:buClr>
                <a:schemeClr val="dk1"/>
              </a:buClr>
              <a:buSzPts val="1800"/>
              <a:buChar char="•"/>
            </a:pPr>
            <a:r>
              <a:rPr lang="en"/>
              <a:t>These offset values are exchanged during </a:t>
            </a:r>
            <a:r>
              <a:rPr lang="en">
                <a:solidFill>
                  <a:srgbClr val="FF0000"/>
                </a:solidFill>
              </a:rPr>
              <a:t>active periods together with the usual data and acknowledgement packets </a:t>
            </a:r>
            <a:r>
              <a:rPr lang="en"/>
              <a:t>hence invoking negligible overhead. </a:t>
            </a:r>
            <a:endParaRPr/>
          </a:p>
          <a:p>
            <a:pPr indent="-165100" lvl="0" marL="177800" rtl="0" algn="l">
              <a:lnSpc>
                <a:spcPct val="70000"/>
              </a:lnSpc>
              <a:spcBef>
                <a:spcPts val="800"/>
              </a:spcBef>
              <a:spcAft>
                <a:spcPts val="0"/>
              </a:spcAft>
              <a:buClr>
                <a:schemeClr val="dk1"/>
              </a:buClr>
              <a:buSzPts val="1800"/>
              <a:buChar char="•"/>
            </a:pPr>
            <a:r>
              <a:rPr lang="en"/>
              <a:t>TSMP nodes are active in </a:t>
            </a:r>
            <a:r>
              <a:rPr lang="en">
                <a:solidFill>
                  <a:srgbClr val="FF0000"/>
                </a:solidFill>
              </a:rPr>
              <a:t>three states</a:t>
            </a:r>
            <a:r>
              <a:rPr lang="en"/>
              <a:t>: </a:t>
            </a:r>
            <a:endParaRPr sz="1700"/>
          </a:p>
          <a:p>
            <a:pPr indent="-177800" lvl="1" marL="520700" rtl="0" algn="l">
              <a:lnSpc>
                <a:spcPct val="70000"/>
              </a:lnSpc>
              <a:spcBef>
                <a:spcPts val="400"/>
              </a:spcBef>
              <a:spcAft>
                <a:spcPts val="0"/>
              </a:spcAft>
              <a:buClr>
                <a:schemeClr val="dk1"/>
              </a:buClr>
              <a:buSzPts val="1600"/>
              <a:buChar char="•"/>
            </a:pPr>
            <a:r>
              <a:rPr lang="en" sz="1600"/>
              <a:t>1) sending a packet to a neighbor; </a:t>
            </a:r>
            <a:endParaRPr sz="1600"/>
          </a:p>
          <a:p>
            <a:pPr indent="-177800" lvl="1" marL="520700" rtl="0" algn="l">
              <a:lnSpc>
                <a:spcPct val="70000"/>
              </a:lnSpc>
              <a:spcBef>
                <a:spcPts val="400"/>
              </a:spcBef>
              <a:spcAft>
                <a:spcPts val="0"/>
              </a:spcAft>
              <a:buClr>
                <a:schemeClr val="dk1"/>
              </a:buClr>
              <a:buSzPts val="1600"/>
              <a:buChar char="•"/>
            </a:pPr>
            <a:r>
              <a:rPr lang="en" sz="1600"/>
              <a:t>2) listening for a neighbor to talk; and </a:t>
            </a:r>
            <a:endParaRPr sz="1600"/>
          </a:p>
          <a:p>
            <a:pPr indent="-177800" lvl="1" marL="520700" rtl="0" algn="l">
              <a:lnSpc>
                <a:spcPct val="70000"/>
              </a:lnSpc>
              <a:spcBef>
                <a:spcPts val="400"/>
              </a:spcBef>
              <a:spcAft>
                <a:spcPts val="0"/>
              </a:spcAft>
              <a:buClr>
                <a:schemeClr val="dk1"/>
              </a:buClr>
              <a:buSzPts val="1600"/>
              <a:buChar char="•"/>
            </a:pPr>
            <a:r>
              <a:rPr lang="en" sz="1600"/>
              <a:t>3) interfacing with an embedded hardware component.</a:t>
            </a:r>
            <a:endParaRPr sz="1300"/>
          </a:p>
          <a:p>
            <a:pPr indent="-165100" lvl="0" marL="177800" rtl="0" algn="l">
              <a:lnSpc>
                <a:spcPct val="70000"/>
              </a:lnSpc>
              <a:spcBef>
                <a:spcPts val="800"/>
              </a:spcBef>
              <a:spcAft>
                <a:spcPts val="0"/>
              </a:spcAft>
              <a:buClr>
                <a:schemeClr val="dk1"/>
              </a:buClr>
              <a:buSzPts val="1800"/>
              <a:buChar char="•"/>
            </a:pPr>
            <a:r>
              <a:rPr lang="en"/>
              <a:t>The duration of active periods, i.e. the duty cycling, is very flexible in TDMA; typical applications require duty cycles of less than 1%.</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*TSMP</a:t>
            </a:r>
            <a:endParaRPr/>
          </a:p>
        </p:txBody>
      </p:sp>
      <p:sp>
        <p:nvSpPr>
          <p:cNvPr id="117" name="Google Shape;117;p24"/>
          <p:cNvSpPr txBox="1"/>
          <p:nvPr>
            <p:ph idx="1" type="body"/>
          </p:nvPr>
        </p:nvSpPr>
        <p:spPr>
          <a:xfrm>
            <a:off x="89078" y="1369219"/>
            <a:ext cx="3559200" cy="326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When applied, the sink typically retrieves </a:t>
            </a:r>
            <a:endParaRPr/>
          </a:p>
          <a:p>
            <a:pPr indent="-177800" lvl="1" marL="520700" rtl="0" algn="l">
              <a:lnSpc>
                <a:spcPct val="90000"/>
              </a:lnSpc>
              <a:spcBef>
                <a:spcPts val="400"/>
              </a:spcBef>
              <a:spcAft>
                <a:spcPts val="0"/>
              </a:spcAft>
              <a:buClr>
                <a:schemeClr val="dk1"/>
              </a:buClr>
              <a:buSzPts val="1800"/>
              <a:buChar char="•"/>
            </a:pPr>
            <a:r>
              <a:rPr lang="en"/>
              <a:t>the </a:t>
            </a:r>
            <a:r>
              <a:rPr lang="en">
                <a:solidFill>
                  <a:srgbClr val="FF0000"/>
                </a:solidFill>
              </a:rPr>
              <a:t>list of nodes,</a:t>
            </a:r>
            <a:endParaRPr/>
          </a:p>
          <a:p>
            <a:pPr indent="-177800" lvl="1" marL="520700" rtl="0" algn="l">
              <a:lnSpc>
                <a:spcPct val="90000"/>
              </a:lnSpc>
              <a:spcBef>
                <a:spcPts val="400"/>
              </a:spcBef>
              <a:spcAft>
                <a:spcPts val="0"/>
              </a:spcAft>
              <a:buClr>
                <a:schemeClr val="dk1"/>
              </a:buClr>
              <a:buSzPts val="1800"/>
              <a:buChar char="•"/>
            </a:pPr>
            <a:r>
              <a:rPr lang="en"/>
              <a:t>their </a:t>
            </a:r>
            <a:r>
              <a:rPr lang="en">
                <a:solidFill>
                  <a:srgbClr val="FF0000"/>
                </a:solidFill>
              </a:rPr>
              <a:t>neighbors</a:t>
            </a:r>
            <a:r>
              <a:rPr lang="en"/>
              <a:t> and </a:t>
            </a:r>
            <a:endParaRPr/>
          </a:p>
          <a:p>
            <a:pPr indent="-177800" lvl="1" marL="520700" rtl="0" algn="l">
              <a:lnSpc>
                <a:spcPct val="90000"/>
              </a:lnSpc>
              <a:spcBef>
                <a:spcPts val="400"/>
              </a:spcBef>
              <a:spcAft>
                <a:spcPts val="0"/>
              </a:spcAft>
              <a:buClr>
                <a:srgbClr val="FF0000"/>
              </a:buClr>
              <a:buSzPts val="1800"/>
              <a:buChar char="•"/>
            </a:pPr>
            <a:r>
              <a:rPr lang="en">
                <a:solidFill>
                  <a:srgbClr val="FF0000"/>
                </a:solidFill>
              </a:rPr>
              <a:t>their requirements </a:t>
            </a:r>
            <a:r>
              <a:rPr lang="en"/>
              <a:t>in terms of traffic generation.</a:t>
            </a:r>
            <a:endParaRPr/>
          </a:p>
          <a:p>
            <a:pPr indent="-171450" lvl="0" marL="177800" rtl="0" algn="l">
              <a:lnSpc>
                <a:spcPct val="90000"/>
              </a:lnSpc>
              <a:spcBef>
                <a:spcPts val="800"/>
              </a:spcBef>
              <a:spcAft>
                <a:spcPts val="0"/>
              </a:spcAft>
              <a:buClr>
                <a:schemeClr val="dk1"/>
              </a:buClr>
              <a:buSzPts val="2100"/>
              <a:buChar char="•"/>
            </a:pPr>
            <a:r>
              <a:rPr lang="en"/>
              <a:t>From this information, it constructs a scheduling table in both time and frequency.</a:t>
            </a:r>
            <a:endParaRPr/>
          </a:p>
        </p:txBody>
      </p:sp>
      <p:pic>
        <p:nvPicPr>
          <p:cNvPr id="118" name="Google Shape;118;p24"/>
          <p:cNvPicPr preferRelativeResize="0"/>
          <p:nvPr/>
        </p:nvPicPr>
        <p:blipFill rotWithShape="1">
          <a:blip r:embed="rId3">
            <a:alphaModFix/>
          </a:blip>
          <a:srcRect b="0" l="0" r="0" t="0"/>
          <a:stretch/>
        </p:blipFill>
        <p:spPr>
          <a:xfrm>
            <a:off x="3648275" y="365600"/>
            <a:ext cx="5407151" cy="4482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*TSMP</a:t>
            </a:r>
            <a:endParaRPr/>
          </a:p>
        </p:txBody>
      </p:sp>
      <p:sp>
        <p:nvSpPr>
          <p:cNvPr id="124" name="Google Shape;124;p25"/>
          <p:cNvSpPr txBox="1"/>
          <p:nvPr>
            <p:ph idx="1" type="body"/>
          </p:nvPr>
        </p:nvSpPr>
        <p:spPr>
          <a:xfrm>
            <a:off x="628650" y="975575"/>
            <a:ext cx="7886700" cy="40569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chemeClr val="dk1"/>
              </a:buClr>
              <a:buSzPts val="2100"/>
              <a:buNone/>
            </a:pPr>
            <a:r>
              <a:t/>
            </a:r>
            <a:endParaRPr sz="2000"/>
          </a:p>
          <a:p>
            <a:pPr indent="-184150" lvl="0" marL="177800" rtl="0" algn="l">
              <a:lnSpc>
                <a:spcPct val="90000"/>
              </a:lnSpc>
              <a:spcBef>
                <a:spcPts val="800"/>
              </a:spcBef>
              <a:spcAft>
                <a:spcPts val="0"/>
              </a:spcAft>
              <a:buClr>
                <a:schemeClr val="dk1"/>
              </a:buClr>
              <a:buSzPts val="2300"/>
              <a:buChar char="•"/>
            </a:pPr>
            <a:r>
              <a:rPr lang="en" sz="2000"/>
              <a:t>When implementing TSMP on IEEE 802.15.4 compatible hardware, 16 frequency channels are available. </a:t>
            </a:r>
            <a:endParaRPr sz="2000"/>
          </a:p>
          <a:p>
            <a:pPr indent="-38100" lvl="0" marL="177800" rtl="0" algn="l">
              <a:lnSpc>
                <a:spcPct val="90000"/>
              </a:lnSpc>
              <a:spcBef>
                <a:spcPts val="800"/>
              </a:spcBef>
              <a:spcAft>
                <a:spcPts val="0"/>
              </a:spcAft>
              <a:buClr>
                <a:schemeClr val="dk1"/>
              </a:buClr>
              <a:buSzPts val="2100"/>
              <a:buNone/>
            </a:pPr>
            <a:r>
              <a:t/>
            </a:r>
            <a:endParaRPr sz="2000"/>
          </a:p>
          <a:p>
            <a:pPr indent="-184150" lvl="0" marL="177800" rtl="0" algn="l">
              <a:lnSpc>
                <a:spcPct val="90000"/>
              </a:lnSpc>
              <a:spcBef>
                <a:spcPts val="800"/>
              </a:spcBef>
              <a:spcAft>
                <a:spcPts val="0"/>
              </a:spcAft>
              <a:buClr>
                <a:schemeClr val="dk1"/>
              </a:buClr>
              <a:buSzPts val="2300"/>
              <a:buChar char="•"/>
            </a:pPr>
            <a:r>
              <a:rPr lang="en" sz="2000"/>
              <a:t>Exemplified by means of the scheduling table of Fig. 5, the TSMP link establishment and maintenance rules are simple: </a:t>
            </a:r>
            <a:endParaRPr sz="2000"/>
          </a:p>
          <a:p>
            <a:pPr indent="-190500" lvl="1" marL="520700" rtl="0" algn="l">
              <a:lnSpc>
                <a:spcPct val="90000"/>
              </a:lnSpc>
              <a:spcBef>
                <a:spcPts val="400"/>
              </a:spcBef>
              <a:spcAft>
                <a:spcPts val="0"/>
              </a:spcAft>
              <a:buClr>
                <a:srgbClr val="FF0000"/>
              </a:buClr>
              <a:buSzPts val="2000"/>
              <a:buChar char="•"/>
            </a:pPr>
            <a:r>
              <a:rPr lang="en" sz="1600">
                <a:solidFill>
                  <a:srgbClr val="FF0000"/>
                </a:solidFill>
              </a:rPr>
              <a:t>never put two transmissions in the same time/frequency slot; </a:t>
            </a:r>
            <a:endParaRPr sz="1600">
              <a:solidFill>
                <a:srgbClr val="FF0000"/>
              </a:solidFill>
            </a:endParaRPr>
          </a:p>
          <a:p>
            <a:pPr indent="-190500" lvl="1" marL="520700" rtl="0" algn="l">
              <a:lnSpc>
                <a:spcPct val="90000"/>
              </a:lnSpc>
              <a:spcBef>
                <a:spcPts val="400"/>
              </a:spcBef>
              <a:spcAft>
                <a:spcPts val="0"/>
              </a:spcAft>
              <a:buClr>
                <a:srgbClr val="FF0000"/>
              </a:buClr>
              <a:buSzPts val="2000"/>
              <a:buChar char="•"/>
            </a:pPr>
            <a:r>
              <a:rPr lang="en" sz="1600">
                <a:solidFill>
                  <a:srgbClr val="FF0000"/>
                </a:solidFill>
              </a:rPr>
              <a:t>at a given time, a given node should not receive from two neighbors nor have to send to two neighbors.</a:t>
            </a:r>
            <a:endParaRPr sz="160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6"/>
          <p:cNvSpPr txBox="1"/>
          <p:nvPr>
            <p:ph idx="1" type="body"/>
          </p:nvPr>
        </p:nvSpPr>
        <p:spPr>
          <a:xfrm>
            <a:off x="131569" y="656831"/>
            <a:ext cx="3295500" cy="3975900"/>
          </a:xfrm>
          <a:prstGeom prst="rect">
            <a:avLst/>
          </a:prstGeom>
          <a:noFill/>
          <a:ln>
            <a:noFill/>
          </a:ln>
        </p:spPr>
        <p:txBody>
          <a:bodyPr anchorCtr="0" anchor="t" bIns="34275" lIns="68575" spcFirstLastPara="1" rIns="68575" wrap="square" tIns="34275">
            <a:normAutofit lnSpcReduction="10000"/>
          </a:bodyPr>
          <a:lstStyle/>
          <a:p>
            <a:pPr indent="-165100" lvl="0" marL="177800" rtl="0" algn="l">
              <a:lnSpc>
                <a:spcPct val="80000"/>
              </a:lnSpc>
              <a:spcBef>
                <a:spcPts val="0"/>
              </a:spcBef>
              <a:spcAft>
                <a:spcPts val="0"/>
              </a:spcAft>
              <a:buClr>
                <a:schemeClr val="dk1"/>
              </a:buClr>
              <a:buSzPts val="1800"/>
              <a:buChar char="•"/>
            </a:pPr>
            <a:r>
              <a:rPr lang="en" sz="1800"/>
              <a:t>Assuming that slots are 10ms long and node </a:t>
            </a:r>
            <a:r>
              <a:rPr i="1" lang="en" sz="1800"/>
              <a:t>H </a:t>
            </a:r>
            <a:r>
              <a:rPr lang="en" sz="1800"/>
              <a:t>sends a packet following route </a:t>
            </a:r>
            <a:r>
              <a:rPr i="1" lang="en" sz="1800"/>
              <a:t>H → F → B → G</a:t>
            </a:r>
            <a:r>
              <a:rPr lang="en" sz="1800"/>
              <a:t>, then </a:t>
            </a:r>
            <a:r>
              <a:rPr i="1" lang="en" sz="1800"/>
              <a:t>H </a:t>
            </a:r>
            <a:r>
              <a:rPr lang="en" sz="1800"/>
              <a:t>sends to </a:t>
            </a:r>
            <a:r>
              <a:rPr i="1" lang="en" sz="1800"/>
              <a:t>F </a:t>
            </a:r>
            <a:r>
              <a:rPr lang="en" sz="1800"/>
              <a:t>in slot [t5, ch.6], thereafter </a:t>
            </a:r>
            <a:r>
              <a:rPr i="1" lang="en" sz="1800"/>
              <a:t>F → B </a:t>
            </a:r>
            <a:r>
              <a:rPr lang="en" sz="1800"/>
              <a:t>in [t10, ch.11], then </a:t>
            </a:r>
            <a:r>
              <a:rPr i="1" lang="en" sz="1800"/>
              <a:t>B → G </a:t>
            </a:r>
            <a:r>
              <a:rPr lang="en" sz="1800"/>
              <a:t>at [t8, ch.8]. </a:t>
            </a:r>
            <a:endParaRPr sz="2000"/>
          </a:p>
          <a:p>
            <a:pPr indent="-165100" lvl="0" marL="177800" rtl="0" algn="l">
              <a:lnSpc>
                <a:spcPct val="80000"/>
              </a:lnSpc>
              <a:spcBef>
                <a:spcPts val="800"/>
              </a:spcBef>
              <a:spcAft>
                <a:spcPts val="0"/>
              </a:spcAft>
              <a:buClr>
                <a:schemeClr val="dk1"/>
              </a:buClr>
              <a:buSzPts val="1800"/>
              <a:buChar char="•"/>
            </a:pPr>
            <a:r>
              <a:t/>
            </a:r>
            <a:endParaRPr sz="1800"/>
          </a:p>
          <a:p>
            <a:pPr indent="-165100" lvl="0" marL="177800" rtl="0" algn="l">
              <a:lnSpc>
                <a:spcPct val="80000"/>
              </a:lnSpc>
              <a:spcBef>
                <a:spcPts val="800"/>
              </a:spcBef>
              <a:spcAft>
                <a:spcPts val="0"/>
              </a:spcAft>
              <a:buClr>
                <a:schemeClr val="dk1"/>
              </a:buClr>
              <a:buSzPts val="1800"/>
              <a:buChar char="•"/>
            </a:pPr>
            <a:r>
              <a:rPr lang="en" sz="1800"/>
              <a:t>Latency is hence in this particular case 13 slots (130ms) and in general always guaranteed to be bound by a finite value which depends on the particular design of the time-frequency pattern.</a:t>
            </a:r>
            <a:endParaRPr sz="2000"/>
          </a:p>
          <a:p>
            <a:pPr indent="-50800" lvl="0" marL="177800" rtl="0" algn="l">
              <a:lnSpc>
                <a:spcPct val="80000"/>
              </a:lnSpc>
              <a:spcBef>
                <a:spcPts val="800"/>
              </a:spcBef>
              <a:spcAft>
                <a:spcPts val="0"/>
              </a:spcAft>
              <a:buClr>
                <a:schemeClr val="dk1"/>
              </a:buClr>
              <a:buSzPts val="1900"/>
              <a:buNone/>
            </a:pPr>
            <a:r>
              <a:t/>
            </a:r>
            <a:endParaRPr sz="1800"/>
          </a:p>
        </p:txBody>
      </p:sp>
      <p:pic>
        <p:nvPicPr>
          <p:cNvPr id="130" name="Google Shape;130;p26"/>
          <p:cNvPicPr preferRelativeResize="0"/>
          <p:nvPr/>
        </p:nvPicPr>
        <p:blipFill rotWithShape="1">
          <a:blip r:embed="rId3">
            <a:alphaModFix/>
          </a:blip>
          <a:srcRect b="0" l="0" r="0" t="0"/>
          <a:stretch/>
        </p:blipFill>
        <p:spPr>
          <a:xfrm>
            <a:off x="3376800" y="656756"/>
            <a:ext cx="5719987" cy="4336388"/>
          </a:xfrm>
          <a:prstGeom prst="rect">
            <a:avLst/>
          </a:prstGeom>
          <a:noFill/>
          <a:ln>
            <a:noFill/>
          </a:ln>
        </p:spPr>
      </p:pic>
      <p:sp>
        <p:nvSpPr>
          <p:cNvPr id="131" name="Google Shape;131;p26"/>
          <p:cNvSpPr txBox="1"/>
          <p:nvPr/>
        </p:nvSpPr>
        <p:spPr>
          <a:xfrm>
            <a:off x="628650" y="318752"/>
            <a:ext cx="2925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7" name="Google Shape;13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3" name="Google Shape;14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sz="1150">
              <a:solidFill>
                <a:srgbClr val="222222"/>
              </a:solidFill>
              <a:highlight>
                <a:schemeClr val="lt1"/>
              </a:highlight>
              <a:latin typeface="Verdana"/>
              <a:ea typeface="Verdana"/>
              <a:cs typeface="Verdana"/>
              <a:sym typeface="Verdana"/>
            </a:endParaRPr>
          </a:p>
          <a:p>
            <a:pPr indent="0" lvl="0" marL="0" rtl="0" algn="l">
              <a:spcBef>
                <a:spcPts val="1200"/>
              </a:spcBef>
              <a:spcAft>
                <a:spcPts val="0"/>
              </a:spcAft>
              <a:buClr>
                <a:schemeClr val="dk1"/>
              </a:buClr>
              <a:buSzPts val="1100"/>
              <a:buFont typeface="Arial"/>
              <a:buNone/>
            </a:pPr>
            <a:r>
              <a:rPr lang="en" sz="1150" u="sng">
                <a:solidFill>
                  <a:schemeClr val="accent5"/>
                </a:solidFill>
                <a:highlight>
                  <a:schemeClr val="lt1"/>
                </a:highlight>
                <a:latin typeface="Verdana"/>
                <a:ea typeface="Verdana"/>
                <a:cs typeface="Verdana"/>
                <a:sym typeface="Verdana"/>
                <a:hlinkClick r:id="rId3">
                  <a:extLst>
                    <a:ext uri="{A12FA001-AC4F-418D-AE19-62706E023703}">
                      <ahyp:hlinkClr val="tx"/>
                    </a:ext>
                  </a:extLst>
                </a:hlinkClick>
              </a:rPr>
              <a:t>https://www.opensourceforu.com/2022/02/choose-the-most-optimal-iot-protocol-for-your-project/</a:t>
            </a:r>
            <a:endParaRPr sz="1150">
              <a:solidFill>
                <a:srgbClr val="222222"/>
              </a:solidFill>
              <a:highlight>
                <a:schemeClr val="lt1"/>
              </a:highlight>
              <a:latin typeface="Verdana"/>
              <a:ea typeface="Verdana"/>
              <a:cs typeface="Verdana"/>
              <a:sym typeface="Verdana"/>
            </a:endParaRPr>
          </a:p>
          <a:p>
            <a:pPr indent="0" lvl="0" marL="0" rtl="0" algn="l">
              <a:spcBef>
                <a:spcPts val="1200"/>
              </a:spcBef>
              <a:spcAft>
                <a:spcPts val="0"/>
              </a:spcAft>
              <a:buClr>
                <a:schemeClr val="dk1"/>
              </a:buClr>
              <a:buSzPts val="1100"/>
              <a:buFont typeface="Arial"/>
              <a:buNone/>
            </a:pPr>
            <a:r>
              <a:rPr lang="en" sz="1150" u="sng">
                <a:solidFill>
                  <a:schemeClr val="accent5"/>
                </a:solidFill>
                <a:highlight>
                  <a:schemeClr val="lt1"/>
                </a:highlight>
                <a:latin typeface="Verdana"/>
                <a:ea typeface="Verdana"/>
                <a:cs typeface="Verdana"/>
                <a:sym typeface="Verdana"/>
                <a:hlinkClick r:id="rId4">
                  <a:extLst>
                    <a:ext uri="{A12FA001-AC4F-418D-AE19-62706E023703}">
                      <ahyp:hlinkClr val="tx"/>
                    </a:ext>
                  </a:extLst>
                </a:hlinkClick>
              </a:rPr>
              <a:t>https://www.techtarget.com/iotagenda/tip/Top-12-most-commonly-used-IoT-protocols-and-standards</a:t>
            </a:r>
            <a:endParaRPr sz="1150">
              <a:solidFill>
                <a:srgbClr val="222222"/>
              </a:solidFill>
              <a:highlight>
                <a:schemeClr val="lt1"/>
              </a:highlight>
              <a:latin typeface="Verdana"/>
              <a:ea typeface="Verdana"/>
              <a:cs typeface="Verdana"/>
              <a:sym typeface="Verdana"/>
            </a:endParaRPr>
          </a:p>
          <a:p>
            <a:pPr indent="0" lvl="0" marL="0" rtl="0" algn="l">
              <a:spcBef>
                <a:spcPts val="1200"/>
              </a:spcBef>
              <a:spcAft>
                <a:spcPts val="0"/>
              </a:spcAft>
              <a:buClr>
                <a:schemeClr val="dk1"/>
              </a:buClr>
              <a:buSzPts val="1100"/>
              <a:buFont typeface="Arial"/>
              <a:buNone/>
            </a:pPr>
            <a:r>
              <a:t/>
            </a:r>
            <a:endParaRPr sz="1150">
              <a:solidFill>
                <a:srgbClr val="222222"/>
              </a:solidFill>
              <a:highlight>
                <a:schemeClr val="lt1"/>
              </a:highlight>
              <a:latin typeface="Verdana"/>
              <a:ea typeface="Verdana"/>
              <a:cs typeface="Verdana"/>
              <a:sym typeface="Verdana"/>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M6-Applications</a:t>
            </a:r>
            <a:endParaRPr/>
          </a:p>
        </p:txBody>
      </p:sp>
      <p:sp>
        <p:nvSpPr>
          <p:cNvPr id="149" name="Google Shape;149;p2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 name="Shape 153"/>
        <p:cNvGrpSpPr/>
        <p:nvPr/>
      </p:nvGrpSpPr>
      <p:grpSpPr>
        <a:xfrm>
          <a:off x="0" y="0"/>
          <a:ext cx="0" cy="0"/>
          <a:chOff x="0" y="0"/>
          <a:chExt cx="0" cy="0"/>
        </a:xfrm>
      </p:grpSpPr>
      <p:sp>
        <p:nvSpPr>
          <p:cNvPr id="154" name="Google Shape;154;p30"/>
          <p:cNvSpPr txBox="1"/>
          <p:nvPr>
            <p:ph type="title"/>
          </p:nvPr>
        </p:nvSpPr>
        <p:spPr>
          <a:xfrm>
            <a:off x="152850" y="209500"/>
            <a:ext cx="1875000" cy="299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Home Automation - Home lighting, Home Intrusion detection</a:t>
            </a:r>
            <a:endParaRPr sz="2600"/>
          </a:p>
        </p:txBody>
      </p:sp>
      <p:pic>
        <p:nvPicPr>
          <p:cNvPr id="155" name="Google Shape;155;p30"/>
          <p:cNvPicPr preferRelativeResize="0"/>
          <p:nvPr/>
        </p:nvPicPr>
        <p:blipFill>
          <a:blip r:embed="rId3">
            <a:alphaModFix/>
          </a:blip>
          <a:stretch>
            <a:fillRect/>
          </a:stretch>
        </p:blipFill>
        <p:spPr>
          <a:xfrm>
            <a:off x="1914100" y="123900"/>
            <a:ext cx="7157750" cy="4918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1"/>
          <p:cNvPicPr preferRelativeResize="0"/>
          <p:nvPr/>
        </p:nvPicPr>
        <p:blipFill>
          <a:blip r:embed="rId3">
            <a:alphaModFix/>
          </a:blip>
          <a:stretch>
            <a:fillRect/>
          </a:stretch>
        </p:blipFill>
        <p:spPr>
          <a:xfrm>
            <a:off x="987965" y="0"/>
            <a:ext cx="7168068"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 name="Shape 164"/>
        <p:cNvGrpSpPr/>
        <p:nvPr/>
      </p:nvGrpSpPr>
      <p:grpSpPr>
        <a:xfrm>
          <a:off x="0" y="0"/>
          <a:ext cx="0" cy="0"/>
          <a:chOff x="0" y="0"/>
          <a:chExt cx="0" cy="0"/>
        </a:xfrm>
      </p:grpSpPr>
      <p:pic>
        <p:nvPicPr>
          <p:cNvPr id="165" name="Google Shape;165;p32"/>
          <p:cNvPicPr preferRelativeResize="0"/>
          <p:nvPr/>
        </p:nvPicPr>
        <p:blipFill>
          <a:blip r:embed="rId3">
            <a:alphaModFix/>
          </a:blip>
          <a:stretch>
            <a:fillRect/>
          </a:stretch>
        </p:blipFill>
        <p:spPr>
          <a:xfrm>
            <a:off x="152400" y="152400"/>
            <a:ext cx="8304168"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idx="1" type="body"/>
          </p:nvPr>
        </p:nvSpPr>
        <p:spPr>
          <a:xfrm>
            <a:off x="311700" y="242525"/>
            <a:ext cx="8520600" cy="46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50">
                <a:solidFill>
                  <a:srgbClr val="222222"/>
                </a:solidFill>
                <a:highlight>
                  <a:srgbClr val="FFFFFF"/>
                </a:highlight>
                <a:latin typeface="Verdana"/>
                <a:ea typeface="Verdana"/>
                <a:cs typeface="Verdana"/>
                <a:sym typeface="Verdana"/>
              </a:rPr>
              <a:t>1.  If using a </a:t>
            </a:r>
            <a:r>
              <a:rPr lang="en" sz="1550">
                <a:solidFill>
                  <a:srgbClr val="FF00FF"/>
                </a:solidFill>
                <a:highlight>
                  <a:srgbClr val="FFFFFF"/>
                </a:highlight>
                <a:latin typeface="Verdana"/>
                <a:ea typeface="Verdana"/>
                <a:cs typeface="Verdana"/>
                <a:sym typeface="Verdana"/>
              </a:rPr>
              <a:t>RESTful framework with all the goodness of HTTP</a:t>
            </a:r>
            <a:r>
              <a:rPr lang="en" sz="1550">
                <a:solidFill>
                  <a:srgbClr val="222222"/>
                </a:solidFill>
                <a:highlight>
                  <a:srgbClr val="FFFFFF"/>
                </a:highlight>
                <a:latin typeface="Verdana"/>
                <a:ea typeface="Verdana"/>
                <a:cs typeface="Verdana"/>
                <a:sym typeface="Verdana"/>
              </a:rPr>
              <a:t> is a major requirement for  your project, </a:t>
            </a:r>
            <a:r>
              <a:rPr b="1" lang="en" sz="1550">
                <a:solidFill>
                  <a:srgbClr val="222222"/>
                </a:solidFill>
                <a:highlight>
                  <a:srgbClr val="FFFFFF"/>
                </a:highlight>
                <a:latin typeface="Verdana"/>
                <a:ea typeface="Verdana"/>
                <a:cs typeface="Verdana"/>
                <a:sym typeface="Verdana"/>
              </a:rPr>
              <a:t>then you cannot go wrong with CoAP</a:t>
            </a:r>
            <a:r>
              <a:rPr lang="en" sz="1550">
                <a:solidFill>
                  <a:srgbClr val="222222"/>
                </a:solidFill>
                <a:highlight>
                  <a:srgbClr val="FFFFFF"/>
                </a:highlight>
                <a:latin typeface="Verdana"/>
                <a:ea typeface="Verdana"/>
                <a:cs typeface="Verdana"/>
                <a:sym typeface="Verdana"/>
              </a:rPr>
              <a:t>. CoAP provides all the features of HTTP, with the </a:t>
            </a:r>
            <a:r>
              <a:rPr b="1" lang="en" sz="1550">
                <a:solidFill>
                  <a:srgbClr val="222222"/>
                </a:solidFill>
                <a:highlight>
                  <a:srgbClr val="FFFFFF"/>
                </a:highlight>
                <a:latin typeface="Verdana"/>
                <a:ea typeface="Verdana"/>
                <a:cs typeface="Verdana"/>
                <a:sym typeface="Verdana"/>
              </a:rPr>
              <a:t>additional speed and reliability provided by UDP and message labelling.</a:t>
            </a:r>
            <a:endParaRPr b="1" sz="1550">
              <a:solidFill>
                <a:srgbClr val="222222"/>
              </a:solidFill>
              <a:highlight>
                <a:srgbClr val="FFFFFF"/>
              </a:highlight>
              <a:latin typeface="Verdana"/>
              <a:ea typeface="Verdana"/>
              <a:cs typeface="Verdana"/>
              <a:sym typeface="Verdana"/>
            </a:endParaRPr>
          </a:p>
          <a:p>
            <a:pPr indent="0" lvl="0" marL="0" rtl="0" algn="l">
              <a:spcBef>
                <a:spcPts val="2000"/>
              </a:spcBef>
              <a:spcAft>
                <a:spcPts val="0"/>
              </a:spcAft>
              <a:buClr>
                <a:schemeClr val="dk1"/>
              </a:buClr>
              <a:buSzPts val="1100"/>
              <a:buFont typeface="Arial"/>
              <a:buNone/>
            </a:pPr>
            <a:r>
              <a:rPr lang="en" sz="1550">
                <a:solidFill>
                  <a:srgbClr val="222222"/>
                </a:solidFill>
                <a:highlight>
                  <a:srgbClr val="FFFFFF"/>
                </a:highlight>
                <a:latin typeface="Verdana"/>
                <a:ea typeface="Verdana"/>
                <a:cs typeface="Verdana"/>
                <a:sym typeface="Verdana"/>
              </a:rPr>
              <a:t>2.  If your IoT devices have </a:t>
            </a:r>
            <a:r>
              <a:rPr b="1" lang="en" sz="1550">
                <a:solidFill>
                  <a:srgbClr val="FF0000"/>
                </a:solidFill>
                <a:highlight>
                  <a:srgbClr val="FFFFFF"/>
                </a:highlight>
                <a:latin typeface="Verdana"/>
                <a:ea typeface="Verdana"/>
                <a:cs typeface="Verdana"/>
                <a:sym typeface="Verdana"/>
              </a:rPr>
              <a:t>major battery related constraints and you require a lightweight protocol</a:t>
            </a:r>
            <a:r>
              <a:rPr lang="en" sz="1550">
                <a:solidFill>
                  <a:srgbClr val="FF0000"/>
                </a:solidFill>
                <a:highlight>
                  <a:srgbClr val="FFFFFF"/>
                </a:highlight>
                <a:latin typeface="Verdana"/>
                <a:ea typeface="Verdana"/>
                <a:cs typeface="Verdana"/>
                <a:sym typeface="Verdana"/>
              </a:rPr>
              <a:t>,</a:t>
            </a:r>
            <a:r>
              <a:rPr lang="en" sz="1550">
                <a:solidFill>
                  <a:srgbClr val="222222"/>
                </a:solidFill>
                <a:highlight>
                  <a:srgbClr val="FFFFFF"/>
                </a:highlight>
                <a:latin typeface="Verdana"/>
                <a:ea typeface="Verdana"/>
                <a:cs typeface="Verdana"/>
                <a:sym typeface="Verdana"/>
              </a:rPr>
              <a:t> then </a:t>
            </a:r>
            <a:r>
              <a:rPr b="1" lang="en" sz="1550">
                <a:solidFill>
                  <a:srgbClr val="FF0000"/>
                </a:solidFill>
                <a:highlight>
                  <a:srgbClr val="FFFFFF"/>
                </a:highlight>
                <a:latin typeface="Verdana"/>
                <a:ea typeface="Verdana"/>
                <a:cs typeface="Verdana"/>
                <a:sym typeface="Verdana"/>
              </a:rPr>
              <a:t>MQTT is more suited for your project</a:t>
            </a:r>
            <a:r>
              <a:rPr lang="en" sz="1550">
                <a:solidFill>
                  <a:srgbClr val="FF0000"/>
                </a:solidFill>
                <a:highlight>
                  <a:srgbClr val="FFFFFF"/>
                </a:highlight>
                <a:latin typeface="Verdana"/>
                <a:ea typeface="Verdana"/>
                <a:cs typeface="Verdana"/>
                <a:sym typeface="Verdana"/>
              </a:rPr>
              <a:t>. </a:t>
            </a:r>
            <a:endParaRPr sz="1550">
              <a:solidFill>
                <a:srgbClr val="FF0000"/>
              </a:solidFill>
              <a:highlight>
                <a:srgbClr val="FFFFFF"/>
              </a:highlight>
              <a:latin typeface="Verdana"/>
              <a:ea typeface="Verdana"/>
              <a:cs typeface="Verdana"/>
              <a:sym typeface="Verdana"/>
            </a:endParaRPr>
          </a:p>
          <a:p>
            <a:pPr indent="0" lvl="0" marL="0" rtl="0" algn="l">
              <a:spcBef>
                <a:spcPts val="2000"/>
              </a:spcBef>
              <a:spcAft>
                <a:spcPts val="0"/>
              </a:spcAft>
              <a:buClr>
                <a:schemeClr val="dk1"/>
              </a:buClr>
              <a:buSzPts val="1100"/>
              <a:buFont typeface="Arial"/>
              <a:buNone/>
            </a:pPr>
            <a:r>
              <a:rPr lang="en" sz="1550">
                <a:solidFill>
                  <a:srgbClr val="222222"/>
                </a:solidFill>
                <a:highlight>
                  <a:srgbClr val="FFFFFF"/>
                </a:highlight>
                <a:latin typeface="Verdana"/>
                <a:ea typeface="Verdana"/>
                <a:cs typeface="Verdana"/>
                <a:sym typeface="Verdana"/>
              </a:rPr>
              <a:t>It is important to keep in mind that </a:t>
            </a:r>
            <a:r>
              <a:rPr b="1" lang="en" sz="1550">
                <a:solidFill>
                  <a:srgbClr val="222222"/>
                </a:solidFill>
                <a:highlight>
                  <a:srgbClr val="FFFFFF"/>
                </a:highlight>
                <a:latin typeface="Verdana"/>
                <a:ea typeface="Verdana"/>
                <a:cs typeface="Verdana"/>
                <a:sym typeface="Verdana"/>
              </a:rPr>
              <a:t>MQTT does suffer with latency issues</a:t>
            </a:r>
            <a:r>
              <a:rPr lang="en" sz="1550">
                <a:solidFill>
                  <a:srgbClr val="222222"/>
                </a:solidFill>
                <a:highlight>
                  <a:srgbClr val="FFFFFF"/>
                </a:highlight>
                <a:latin typeface="Verdana"/>
                <a:ea typeface="Verdana"/>
                <a:cs typeface="Verdana"/>
                <a:sym typeface="Verdana"/>
              </a:rPr>
              <a:t>; so use this protocol only </a:t>
            </a:r>
            <a:r>
              <a:rPr b="1" lang="en" sz="1550">
                <a:solidFill>
                  <a:srgbClr val="222222"/>
                </a:solidFill>
                <a:highlight>
                  <a:srgbClr val="FFFFFF"/>
                </a:highlight>
                <a:latin typeface="Verdana"/>
                <a:ea typeface="Verdana"/>
                <a:cs typeface="Verdana"/>
                <a:sym typeface="Verdana"/>
              </a:rPr>
              <a:t>if high latency is not a major concern for your project</a:t>
            </a:r>
            <a:r>
              <a:rPr lang="en" sz="1550">
                <a:solidFill>
                  <a:srgbClr val="222222"/>
                </a:solidFill>
                <a:highlight>
                  <a:srgbClr val="FFFFFF"/>
                </a:highlight>
                <a:latin typeface="Verdana"/>
                <a:ea typeface="Verdana"/>
                <a:cs typeface="Verdana"/>
                <a:sym typeface="Verdana"/>
              </a:rPr>
              <a:t>. </a:t>
            </a:r>
            <a:endParaRPr sz="1550">
              <a:solidFill>
                <a:srgbClr val="222222"/>
              </a:solidFill>
              <a:highlight>
                <a:srgbClr val="FFFFFF"/>
              </a:highlight>
              <a:latin typeface="Verdana"/>
              <a:ea typeface="Verdana"/>
              <a:cs typeface="Verdana"/>
              <a:sym typeface="Verdana"/>
            </a:endParaRPr>
          </a:p>
          <a:p>
            <a:pPr indent="0" lvl="0" marL="0" rtl="0" algn="l">
              <a:spcBef>
                <a:spcPts val="2000"/>
              </a:spcBef>
              <a:spcAft>
                <a:spcPts val="2000"/>
              </a:spcAft>
              <a:buClr>
                <a:schemeClr val="dk1"/>
              </a:buClr>
              <a:buSzPts val="1100"/>
              <a:buFont typeface="Arial"/>
              <a:buNone/>
            </a:pPr>
            <a:r>
              <a:rPr lang="en" sz="1550">
                <a:solidFill>
                  <a:srgbClr val="222222"/>
                </a:solidFill>
                <a:highlight>
                  <a:srgbClr val="FFFFFF"/>
                </a:highlight>
                <a:latin typeface="Verdana"/>
                <a:ea typeface="Verdana"/>
                <a:cs typeface="Verdana"/>
                <a:sym typeface="Verdana"/>
              </a:rPr>
              <a:t>3.  If your </a:t>
            </a:r>
            <a:r>
              <a:rPr b="1" lang="en" sz="1550">
                <a:solidFill>
                  <a:srgbClr val="FF0000"/>
                </a:solidFill>
                <a:highlight>
                  <a:srgbClr val="FFFFFF"/>
                </a:highlight>
                <a:latin typeface="Verdana"/>
                <a:ea typeface="Verdana"/>
                <a:cs typeface="Verdana"/>
                <a:sym typeface="Verdana"/>
              </a:rPr>
              <a:t>project is data-intensive and requires fast transaction of messages between multiple devices</a:t>
            </a:r>
            <a:r>
              <a:rPr lang="en" sz="1550">
                <a:solidFill>
                  <a:srgbClr val="222222"/>
                </a:solidFill>
                <a:highlight>
                  <a:srgbClr val="FFFFFF"/>
                </a:highlight>
                <a:latin typeface="Verdana"/>
                <a:ea typeface="Verdana"/>
                <a:cs typeface="Verdana"/>
                <a:sym typeface="Verdana"/>
              </a:rPr>
              <a:t>, then </a:t>
            </a:r>
            <a:r>
              <a:rPr b="1" lang="en" sz="1550">
                <a:solidFill>
                  <a:srgbClr val="FF0000"/>
                </a:solidFill>
                <a:highlight>
                  <a:srgbClr val="FFFFFF"/>
                </a:highlight>
                <a:latin typeface="Verdana"/>
                <a:ea typeface="Verdana"/>
                <a:cs typeface="Verdana"/>
                <a:sym typeface="Verdana"/>
              </a:rPr>
              <a:t>XMPP (Extensible Messaging and Presence Protocol</a:t>
            </a:r>
            <a:r>
              <a:rPr lang="en" sz="1200">
                <a:solidFill>
                  <a:srgbClr val="202124"/>
                </a:solidFill>
                <a:highlight>
                  <a:srgbClr val="FFFFFF"/>
                </a:highlight>
              </a:rPr>
              <a:t> </a:t>
            </a:r>
            <a:r>
              <a:rPr b="1" lang="en" sz="1550">
                <a:solidFill>
                  <a:srgbClr val="FF0000"/>
                </a:solidFill>
                <a:highlight>
                  <a:srgbClr val="FFFFFF"/>
                </a:highlight>
                <a:latin typeface="Verdana"/>
                <a:ea typeface="Verdana"/>
                <a:cs typeface="Verdana"/>
                <a:sym typeface="Verdana"/>
              </a:rPr>
              <a:t>) might be a protocol worth considering</a:t>
            </a:r>
            <a:r>
              <a:rPr lang="en" sz="1550">
                <a:solidFill>
                  <a:srgbClr val="FF0000"/>
                </a:solidFill>
                <a:highlight>
                  <a:srgbClr val="FFFFFF"/>
                </a:highlight>
                <a:latin typeface="Verdana"/>
                <a:ea typeface="Verdana"/>
                <a:cs typeface="Verdana"/>
                <a:sym typeface="Verdana"/>
              </a:rPr>
              <a:t>.</a:t>
            </a:r>
            <a:r>
              <a:rPr lang="en" sz="1550">
                <a:solidFill>
                  <a:srgbClr val="222222"/>
                </a:solidFill>
                <a:highlight>
                  <a:srgbClr val="FFFFFF"/>
                </a:highlight>
                <a:latin typeface="Verdana"/>
                <a:ea typeface="Verdana"/>
                <a:cs typeface="Verdana"/>
                <a:sym typeface="Verdana"/>
              </a:rPr>
              <a:t> But do this only </a:t>
            </a:r>
            <a:r>
              <a:rPr b="1" lang="en" sz="1550">
                <a:solidFill>
                  <a:srgbClr val="222222"/>
                </a:solidFill>
                <a:highlight>
                  <a:srgbClr val="FFFFFF"/>
                </a:highlight>
                <a:latin typeface="Verdana"/>
                <a:ea typeface="Verdana"/>
                <a:cs typeface="Verdana"/>
                <a:sym typeface="Verdana"/>
              </a:rPr>
              <a:t>if the </a:t>
            </a:r>
            <a:r>
              <a:rPr b="1" lang="en" sz="1550">
                <a:solidFill>
                  <a:srgbClr val="9900FF"/>
                </a:solidFill>
                <a:highlight>
                  <a:srgbClr val="FFFFFF"/>
                </a:highlight>
                <a:latin typeface="Verdana"/>
                <a:ea typeface="Verdana"/>
                <a:cs typeface="Verdana"/>
                <a:sym typeface="Verdana"/>
              </a:rPr>
              <a:t>security of the data is not a major concern</a:t>
            </a:r>
            <a:r>
              <a:rPr b="1" lang="en" sz="1550">
                <a:solidFill>
                  <a:srgbClr val="222222"/>
                </a:solidFill>
                <a:highlight>
                  <a:srgbClr val="FFFFFF"/>
                </a:highlight>
                <a:latin typeface="Verdana"/>
                <a:ea typeface="Verdana"/>
                <a:cs typeface="Verdana"/>
                <a:sym typeface="Verdana"/>
              </a:rPr>
              <a:t> as XMPP </a:t>
            </a:r>
            <a:r>
              <a:rPr b="1" lang="en" sz="1550">
                <a:solidFill>
                  <a:srgbClr val="9900FF"/>
                </a:solidFill>
                <a:highlight>
                  <a:srgbClr val="FFFFFF"/>
                </a:highlight>
                <a:latin typeface="Verdana"/>
                <a:ea typeface="Verdana"/>
                <a:cs typeface="Verdana"/>
                <a:sym typeface="Verdana"/>
              </a:rPr>
              <a:t>does not have any inbuilt security features.</a:t>
            </a:r>
            <a:r>
              <a:rPr lang="en" sz="1550">
                <a:solidFill>
                  <a:srgbClr val="222222"/>
                </a:solidFill>
                <a:highlight>
                  <a:srgbClr val="FFFFFF"/>
                </a:highlight>
                <a:latin typeface="Verdana"/>
                <a:ea typeface="Verdana"/>
                <a:cs typeface="Verdana"/>
                <a:sym typeface="Verdana"/>
              </a:rPr>
              <a:t> Needless to say, </a:t>
            </a:r>
            <a:r>
              <a:rPr b="1" lang="en" sz="1550">
                <a:solidFill>
                  <a:srgbClr val="222222"/>
                </a:solidFill>
                <a:highlight>
                  <a:srgbClr val="FFFFFF"/>
                </a:highlight>
                <a:latin typeface="Verdana"/>
                <a:ea typeface="Verdana"/>
                <a:cs typeface="Verdana"/>
                <a:sym typeface="Verdana"/>
              </a:rPr>
              <a:t>if your project uses XML, then the go-to protocol should be XMPP</a:t>
            </a:r>
            <a:r>
              <a:rPr lang="en" sz="1550">
                <a:solidFill>
                  <a:srgbClr val="222222"/>
                </a:solidFill>
                <a:highlight>
                  <a:srgbClr val="FFFFFF"/>
                </a:highlight>
                <a:latin typeface="Verdana"/>
                <a:ea typeface="Verdana"/>
                <a:cs typeface="Verdana"/>
                <a:sym typeface="Verdana"/>
              </a:rPr>
              <a:t>.</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3"/>
          <p:cNvSpPr txBox="1"/>
          <p:nvPr>
            <p:ph type="title"/>
          </p:nvPr>
        </p:nvSpPr>
        <p:spPr>
          <a:xfrm>
            <a:off x="1643275" y="41100"/>
            <a:ext cx="56988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2200">
                <a:highlight>
                  <a:srgbClr val="FFFFFF"/>
                </a:highlight>
                <a:latin typeface="Times New Roman"/>
                <a:ea typeface="Times New Roman"/>
                <a:cs typeface="Times New Roman"/>
                <a:sym typeface="Times New Roman"/>
              </a:rPr>
              <a:t>Home-Intrusion Detection System</a:t>
            </a:r>
            <a:endParaRPr b="1" sz="2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2200"/>
          </a:p>
        </p:txBody>
      </p:sp>
      <p:sp>
        <p:nvSpPr>
          <p:cNvPr id="171" name="Google Shape;171;p33"/>
          <p:cNvSpPr txBox="1"/>
          <p:nvPr/>
        </p:nvSpPr>
        <p:spPr>
          <a:xfrm>
            <a:off x="331950" y="578525"/>
            <a:ext cx="8651400" cy="43329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Purpose and requirement specification</a:t>
            </a:r>
            <a:endParaRPr b="1" sz="1700"/>
          </a:p>
          <a:p>
            <a:pPr indent="-336550" lvl="1" marL="914400" rtl="0" algn="l">
              <a:lnSpc>
                <a:spcPct val="115000"/>
              </a:lnSpc>
              <a:spcBef>
                <a:spcPts val="0"/>
              </a:spcBef>
              <a:spcAft>
                <a:spcPts val="0"/>
              </a:spcAft>
              <a:buSzPts val="1700"/>
              <a:buChar char="○"/>
            </a:pPr>
            <a:r>
              <a:rPr lang="en" sz="1700"/>
              <a:t>the purpose of the home intrusion detection system is to detect intrusion using sensor such as sensors and door sensor and raise alerts if necessary</a:t>
            </a:r>
            <a:endParaRPr sz="1700"/>
          </a:p>
          <a:p>
            <a:pPr indent="-336550" lvl="0" marL="457200" rtl="0" algn="l">
              <a:lnSpc>
                <a:spcPct val="115000"/>
              </a:lnSpc>
              <a:spcBef>
                <a:spcPts val="0"/>
              </a:spcBef>
              <a:spcAft>
                <a:spcPts val="0"/>
              </a:spcAft>
              <a:buSzPts val="1700"/>
              <a:buChar char="●"/>
            </a:pPr>
            <a:r>
              <a:rPr b="1" lang="en" sz="1700"/>
              <a:t>Behaviour:</a:t>
            </a:r>
            <a:endParaRPr b="1" sz="1700"/>
          </a:p>
          <a:p>
            <a:pPr indent="-336550" lvl="1" marL="914400" rtl="0" algn="l">
              <a:lnSpc>
                <a:spcPct val="115000"/>
              </a:lnSpc>
              <a:spcBef>
                <a:spcPts val="0"/>
              </a:spcBef>
              <a:spcAft>
                <a:spcPts val="0"/>
              </a:spcAft>
              <a:buSzPts val="1700"/>
              <a:buChar char="○"/>
            </a:pPr>
            <a:r>
              <a:rPr lang="en" sz="1700"/>
              <a:t>Each room in the home has a PIR motion sensor and each door has a door sensor. These sensors can detect motion or the opening of the door. Each sensor is read at regular intervals and motion detection or door opening events are stored and alerts are sent</a:t>
            </a:r>
            <a:endParaRPr sz="1700"/>
          </a:p>
          <a:p>
            <a:pPr indent="-317500" lvl="0" marL="457200" rtl="0" algn="l">
              <a:lnSpc>
                <a:spcPct val="115000"/>
              </a:lnSpc>
              <a:spcBef>
                <a:spcPts val="0"/>
              </a:spcBef>
              <a:spcAft>
                <a:spcPts val="0"/>
              </a:spcAft>
              <a:buSzPts val="1400"/>
              <a:buChar char="●"/>
            </a:pPr>
            <a:r>
              <a:rPr b="1" lang="en">
                <a:solidFill>
                  <a:srgbClr val="202124"/>
                </a:solidFill>
                <a:highlight>
                  <a:srgbClr val="FFFFFF"/>
                </a:highlight>
              </a:rPr>
              <a:t>S</a:t>
            </a:r>
            <a:r>
              <a:rPr b="1" lang="en" sz="1650">
                <a:solidFill>
                  <a:srgbClr val="202124"/>
                </a:solidFill>
                <a:highlight>
                  <a:srgbClr val="FFFFFF"/>
                </a:highlight>
              </a:rPr>
              <a:t>ystem management </a:t>
            </a:r>
            <a:r>
              <a:rPr b="1" i="1" lang="en" sz="1650">
                <a:solidFill>
                  <a:srgbClr val="202124"/>
                </a:solidFill>
                <a:highlight>
                  <a:srgbClr val="FFFFFF"/>
                </a:highlight>
              </a:rPr>
              <a:t>requirements:</a:t>
            </a:r>
            <a:endParaRPr b="1" i="1" sz="1650">
              <a:solidFill>
                <a:srgbClr val="202124"/>
              </a:solidFill>
              <a:highlight>
                <a:srgbClr val="FFFFFF"/>
              </a:highlight>
            </a:endParaRPr>
          </a:p>
          <a:p>
            <a:pPr indent="-336550" lvl="1" marL="914400" rtl="0" algn="l">
              <a:lnSpc>
                <a:spcPct val="115000"/>
              </a:lnSpc>
              <a:spcBef>
                <a:spcPts val="0"/>
              </a:spcBef>
              <a:spcAft>
                <a:spcPts val="0"/>
              </a:spcAft>
              <a:buSzPts val="1700"/>
              <a:buChar char="○"/>
            </a:pPr>
            <a:r>
              <a:rPr lang="en" sz="1650">
                <a:solidFill>
                  <a:srgbClr val="202124"/>
                </a:solidFill>
                <a:highlight>
                  <a:srgbClr val="FFFFFF"/>
                </a:highlight>
              </a:rPr>
              <a:t>the system should detect the intrusion and send an alert on detecting an anomaly</a:t>
            </a:r>
            <a:endParaRPr sz="1650">
              <a:solidFill>
                <a:srgbClr val="202124"/>
              </a:solidFill>
              <a:highlight>
                <a:srgbClr val="FFFFFF"/>
              </a:highlight>
            </a:endParaRPr>
          </a:p>
          <a:p>
            <a:pPr indent="-336550" lvl="0" marL="457200" marR="0" rtl="0" algn="l">
              <a:lnSpc>
                <a:spcPct val="115000"/>
              </a:lnSpc>
              <a:spcBef>
                <a:spcPts val="0"/>
              </a:spcBef>
              <a:spcAft>
                <a:spcPts val="0"/>
              </a:spcAft>
              <a:buSzPts val="1700"/>
              <a:buChar char="●"/>
            </a:pPr>
            <a:r>
              <a:rPr b="1" lang="en" sz="1650">
                <a:solidFill>
                  <a:srgbClr val="202124"/>
                </a:solidFill>
                <a:highlight>
                  <a:srgbClr val="FFFFFF"/>
                </a:highlight>
              </a:rPr>
              <a:t>Data analysis requirement:</a:t>
            </a:r>
            <a:endParaRPr b="1" sz="1650">
              <a:solidFill>
                <a:srgbClr val="202124"/>
              </a:solidFill>
              <a:highlight>
                <a:srgbClr val="FFFFFF"/>
              </a:highlight>
            </a:endParaRPr>
          </a:p>
          <a:p>
            <a:pPr indent="-336550" lvl="1" marL="914400" marR="0" rtl="0" algn="l">
              <a:lnSpc>
                <a:spcPct val="115000"/>
              </a:lnSpc>
              <a:spcBef>
                <a:spcPts val="0"/>
              </a:spcBef>
              <a:spcAft>
                <a:spcPts val="0"/>
              </a:spcAft>
              <a:buSzPts val="1700"/>
              <a:buChar char="○"/>
            </a:pPr>
            <a:r>
              <a:rPr lang="en" sz="1650">
                <a:solidFill>
                  <a:srgbClr val="202124"/>
                </a:solidFill>
                <a:highlight>
                  <a:srgbClr val="FFFFFF"/>
                </a:highlight>
              </a:rPr>
              <a:t>the system should perform local analysis of the data</a:t>
            </a:r>
            <a:endParaRPr sz="1650">
              <a:solidFill>
                <a:srgbClr val="202124"/>
              </a:solidFill>
              <a:highlight>
                <a:srgbClr val="FFFFFF"/>
              </a:highlight>
            </a:endParaRPr>
          </a:p>
          <a:p>
            <a:pPr indent="-333375" lvl="0" marL="457200" marR="0" rtl="0" algn="l">
              <a:lnSpc>
                <a:spcPct val="115000"/>
              </a:lnSpc>
              <a:spcBef>
                <a:spcPts val="0"/>
              </a:spcBef>
              <a:spcAft>
                <a:spcPts val="0"/>
              </a:spcAft>
              <a:buClr>
                <a:srgbClr val="202124"/>
              </a:buClr>
              <a:buSzPts val="1650"/>
              <a:buChar char="●"/>
            </a:pPr>
            <a:r>
              <a:rPr b="1" lang="en" sz="1650">
                <a:solidFill>
                  <a:srgbClr val="202124"/>
                </a:solidFill>
                <a:highlight>
                  <a:srgbClr val="FFFFFF"/>
                </a:highlight>
              </a:rPr>
              <a:t>Application deployment requirement:</a:t>
            </a:r>
            <a:r>
              <a:rPr lang="en" sz="1650">
                <a:solidFill>
                  <a:srgbClr val="202124"/>
                </a:solidFill>
                <a:highlight>
                  <a:srgbClr val="FFFFFF"/>
                </a:highlight>
              </a:rPr>
              <a:t> The application should be deployed locally on the device but should be accessible remotely</a:t>
            </a:r>
            <a:endParaRPr sz="1650">
              <a:solidFill>
                <a:srgbClr val="202124"/>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4"/>
          <p:cNvSpPr txBox="1"/>
          <p:nvPr>
            <p:ph type="title"/>
          </p:nvPr>
        </p:nvSpPr>
        <p:spPr>
          <a:xfrm>
            <a:off x="389400" y="63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 specifications</a:t>
            </a:r>
            <a:endParaRPr/>
          </a:p>
        </p:txBody>
      </p:sp>
      <p:pic>
        <p:nvPicPr>
          <p:cNvPr id="177" name="Google Shape;177;p34"/>
          <p:cNvPicPr preferRelativeResize="0"/>
          <p:nvPr/>
        </p:nvPicPr>
        <p:blipFill>
          <a:blip r:embed="rId3">
            <a:alphaModFix/>
          </a:blip>
          <a:stretch>
            <a:fillRect/>
          </a:stretch>
        </p:blipFill>
        <p:spPr>
          <a:xfrm>
            <a:off x="767475" y="636200"/>
            <a:ext cx="8142525" cy="4335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5"/>
          <p:cNvPicPr preferRelativeResize="0"/>
          <p:nvPr/>
        </p:nvPicPr>
        <p:blipFill>
          <a:blip r:embed="rId3">
            <a:alphaModFix/>
          </a:blip>
          <a:stretch>
            <a:fillRect/>
          </a:stretch>
        </p:blipFill>
        <p:spPr>
          <a:xfrm rot="-5400000">
            <a:off x="2273326" y="-1496249"/>
            <a:ext cx="4815249" cy="8325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Information Model</a:t>
            </a:r>
            <a:endParaRPr/>
          </a:p>
        </p:txBody>
      </p:sp>
      <p:pic>
        <p:nvPicPr>
          <p:cNvPr id="188" name="Google Shape;188;p36"/>
          <p:cNvPicPr preferRelativeResize="0"/>
          <p:nvPr/>
        </p:nvPicPr>
        <p:blipFill>
          <a:blip r:embed="rId3">
            <a:alphaModFix/>
          </a:blip>
          <a:stretch>
            <a:fillRect/>
          </a:stretch>
        </p:blipFill>
        <p:spPr>
          <a:xfrm>
            <a:off x="152400" y="1147100"/>
            <a:ext cx="8201150" cy="3844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Service specifications</a:t>
            </a:r>
            <a:endParaRPr/>
          </a:p>
        </p:txBody>
      </p:sp>
      <p:pic>
        <p:nvPicPr>
          <p:cNvPr id="194" name="Google Shape;194;p37"/>
          <p:cNvPicPr preferRelativeResize="0"/>
          <p:nvPr/>
        </p:nvPicPr>
        <p:blipFill>
          <a:blip r:embed="rId3">
            <a:alphaModFix/>
          </a:blip>
          <a:stretch>
            <a:fillRect/>
          </a:stretch>
        </p:blipFill>
        <p:spPr>
          <a:xfrm>
            <a:off x="71178" y="1136163"/>
            <a:ext cx="4349226" cy="2871175"/>
          </a:xfrm>
          <a:prstGeom prst="rect">
            <a:avLst/>
          </a:prstGeom>
          <a:noFill/>
          <a:ln>
            <a:noFill/>
          </a:ln>
        </p:spPr>
      </p:pic>
      <p:pic>
        <p:nvPicPr>
          <p:cNvPr id="195" name="Google Shape;195;p37"/>
          <p:cNvPicPr preferRelativeResize="0"/>
          <p:nvPr/>
        </p:nvPicPr>
        <p:blipFill>
          <a:blip r:embed="rId4">
            <a:alphaModFix/>
          </a:blip>
          <a:stretch>
            <a:fillRect/>
          </a:stretch>
        </p:blipFill>
        <p:spPr>
          <a:xfrm>
            <a:off x="4572000" y="74000"/>
            <a:ext cx="4456875" cy="49770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Deployment</a:t>
            </a:r>
            <a:r>
              <a:rPr lang="en"/>
              <a:t> </a:t>
            </a:r>
            <a:endParaRPr/>
          </a:p>
        </p:txBody>
      </p:sp>
      <p:pic>
        <p:nvPicPr>
          <p:cNvPr id="201" name="Google Shape;201;p38"/>
          <p:cNvPicPr preferRelativeResize="0"/>
          <p:nvPr/>
        </p:nvPicPr>
        <p:blipFill>
          <a:blip r:embed="rId3">
            <a:alphaModFix/>
          </a:blip>
          <a:stretch>
            <a:fillRect/>
          </a:stretch>
        </p:blipFill>
        <p:spPr>
          <a:xfrm>
            <a:off x="3469075" y="60275"/>
            <a:ext cx="4107401" cy="49777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Smart Parking</a:t>
            </a:r>
            <a:endParaRPr/>
          </a:p>
        </p:txBody>
      </p:sp>
      <p:sp>
        <p:nvSpPr>
          <p:cNvPr id="207" name="Google Shape;207;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a:t>
            </a:r>
            <a:r>
              <a:rPr lang="en"/>
              <a:t>he purpose of a smart parking system is to detect the number of empty parking slot and send information over the internet to smart parking system backend</a:t>
            </a:r>
            <a:endParaRPr/>
          </a:p>
          <a:p>
            <a:pPr indent="-342900" lvl="0" marL="457200" rtl="0" algn="l">
              <a:spcBef>
                <a:spcPts val="0"/>
              </a:spcBef>
              <a:spcAft>
                <a:spcPts val="0"/>
              </a:spcAft>
              <a:buSzPts val="1800"/>
              <a:buChar char="●"/>
            </a:pPr>
            <a:r>
              <a:rPr lang="en"/>
              <a:t>These applications can be accessed by drivers from smartphones, tablets or from in-car navigation system.</a:t>
            </a:r>
            <a:endParaRPr/>
          </a:p>
          <a:p>
            <a:pPr indent="-342900" lvl="0" marL="457200" rtl="0" algn="l">
              <a:spcBef>
                <a:spcPts val="0"/>
              </a:spcBef>
              <a:spcAft>
                <a:spcPts val="0"/>
              </a:spcAft>
              <a:buSzPts val="1800"/>
              <a:buChar char="●"/>
            </a:pPr>
            <a:r>
              <a:rPr lang="en"/>
              <a:t>In smart parking, sensors are used for each parking slot to detect whether the slot is empty or occupied.</a:t>
            </a:r>
            <a:endParaRPr/>
          </a:p>
          <a:p>
            <a:pPr indent="-342900" lvl="0" marL="457200" rtl="0" algn="l">
              <a:spcBef>
                <a:spcPts val="0"/>
              </a:spcBef>
              <a:spcAft>
                <a:spcPts val="0"/>
              </a:spcAft>
              <a:buSzPts val="1800"/>
              <a:buChar char="●"/>
            </a:pPr>
            <a:r>
              <a:rPr lang="en"/>
              <a:t>This information is </a:t>
            </a:r>
            <a:r>
              <a:rPr lang="en"/>
              <a:t>aggregated</a:t>
            </a:r>
            <a:r>
              <a:rPr lang="en"/>
              <a:t> by a local controller and then sent over the internet to a server.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 diagram</a:t>
            </a:r>
            <a:endParaRPr/>
          </a:p>
        </p:txBody>
      </p:sp>
      <p:sp>
        <p:nvSpPr>
          <p:cNvPr id="213" name="Google Shape;213;p40"/>
          <p:cNvSpPr txBox="1"/>
          <p:nvPr>
            <p:ph idx="1" type="body"/>
          </p:nvPr>
        </p:nvSpPr>
        <p:spPr>
          <a:xfrm>
            <a:off x="311700" y="1152475"/>
            <a:ext cx="3203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Each parking slot has an </a:t>
            </a:r>
            <a:r>
              <a:rPr lang="en"/>
              <a:t>ultrasonic</a:t>
            </a:r>
            <a:r>
              <a:rPr lang="en"/>
              <a:t> sensor fixed above which can detect the presence of a vehicle in a slot</a:t>
            </a:r>
            <a:endParaRPr/>
          </a:p>
          <a:p>
            <a:pPr indent="-342900" lvl="0" marL="457200" rtl="0" algn="l">
              <a:spcBef>
                <a:spcPts val="0"/>
              </a:spcBef>
              <a:spcAft>
                <a:spcPts val="0"/>
              </a:spcAft>
              <a:buSzPts val="1800"/>
              <a:buChar char="●"/>
            </a:pPr>
            <a:r>
              <a:rPr lang="en"/>
              <a:t>Each sensor is read at regular intervals and the state of the parking slot - empty/occupied is updated in a database</a:t>
            </a:r>
            <a:endParaRPr/>
          </a:p>
        </p:txBody>
      </p:sp>
      <p:pic>
        <p:nvPicPr>
          <p:cNvPr id="214" name="Google Shape;214;p40"/>
          <p:cNvPicPr preferRelativeResize="0"/>
          <p:nvPr/>
        </p:nvPicPr>
        <p:blipFill>
          <a:blip r:embed="rId3">
            <a:alphaModFix/>
          </a:blip>
          <a:stretch>
            <a:fillRect/>
          </a:stretch>
        </p:blipFill>
        <p:spPr>
          <a:xfrm>
            <a:off x="4078300" y="386150"/>
            <a:ext cx="4534801" cy="45667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1"/>
          <p:cNvSpPr txBox="1"/>
          <p:nvPr>
            <p:ph type="title"/>
          </p:nvPr>
        </p:nvSpPr>
        <p:spPr>
          <a:xfrm>
            <a:off x="349725" y="244975"/>
            <a:ext cx="2587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 model</a:t>
            </a:r>
            <a:endParaRPr/>
          </a:p>
        </p:txBody>
      </p:sp>
      <p:sp>
        <p:nvSpPr>
          <p:cNvPr id="220" name="Google Shape;220;p41"/>
          <p:cNvSpPr txBox="1"/>
          <p:nvPr>
            <p:ph idx="1" type="body"/>
          </p:nvPr>
        </p:nvSpPr>
        <p:spPr>
          <a:xfrm>
            <a:off x="311700" y="1152475"/>
            <a:ext cx="25872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It includes a physical entity for the parking slot and the corresponding virtual entry</a:t>
            </a:r>
            <a:endParaRPr/>
          </a:p>
          <a:p>
            <a:pPr indent="-334327" lvl="0" marL="457200" rtl="0" algn="l">
              <a:spcBef>
                <a:spcPts val="0"/>
              </a:spcBef>
              <a:spcAft>
                <a:spcPts val="0"/>
              </a:spcAft>
              <a:buSzPct val="100000"/>
              <a:buChar char="●"/>
            </a:pPr>
            <a:r>
              <a:rPr lang="en"/>
              <a:t>The device is a single-board mini computer </a:t>
            </a:r>
            <a:r>
              <a:rPr lang="en"/>
              <a:t>which</a:t>
            </a:r>
            <a:r>
              <a:rPr lang="en"/>
              <a:t> has ultrasonic sensor attached to it.</a:t>
            </a:r>
            <a:endParaRPr/>
          </a:p>
          <a:p>
            <a:pPr indent="-334327" lvl="0" marL="457200" rtl="0" algn="l">
              <a:spcBef>
                <a:spcPts val="0"/>
              </a:spcBef>
              <a:spcAft>
                <a:spcPts val="0"/>
              </a:spcAft>
              <a:buSzPct val="100000"/>
              <a:buChar char="●"/>
            </a:pPr>
            <a:r>
              <a:rPr lang="en"/>
              <a:t>It also includes the services involved in the system</a:t>
            </a:r>
            <a:endParaRPr/>
          </a:p>
        </p:txBody>
      </p:sp>
      <p:pic>
        <p:nvPicPr>
          <p:cNvPr id="221" name="Google Shape;221;p41"/>
          <p:cNvPicPr preferRelativeResize="0"/>
          <p:nvPr/>
        </p:nvPicPr>
        <p:blipFill>
          <a:blip r:embed="rId3">
            <a:alphaModFix/>
          </a:blip>
          <a:stretch>
            <a:fillRect/>
          </a:stretch>
        </p:blipFill>
        <p:spPr>
          <a:xfrm>
            <a:off x="3087600" y="160225"/>
            <a:ext cx="5928776" cy="48253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Information model</a:t>
            </a:r>
            <a:endParaRPr/>
          </a:p>
        </p:txBody>
      </p:sp>
      <p:sp>
        <p:nvSpPr>
          <p:cNvPr id="227" name="Google Shape;227;p42"/>
          <p:cNvSpPr txBox="1"/>
          <p:nvPr>
            <p:ph idx="1" type="body"/>
          </p:nvPr>
        </p:nvSpPr>
        <p:spPr>
          <a:xfrm>
            <a:off x="311700" y="1152475"/>
            <a:ext cx="2860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It defines the attributes of the parking slot virtual entity with two possible values - empty or occupied</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28" name="Google Shape;228;p42"/>
          <p:cNvPicPr preferRelativeResize="0"/>
          <p:nvPr/>
        </p:nvPicPr>
        <p:blipFill>
          <a:blip r:embed="rId3">
            <a:alphaModFix/>
          </a:blip>
          <a:stretch>
            <a:fillRect/>
          </a:stretch>
        </p:blipFill>
        <p:spPr>
          <a:xfrm>
            <a:off x="3808250" y="155825"/>
            <a:ext cx="4761975" cy="4818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ph idx="1" type="body"/>
          </p:nvPr>
        </p:nvSpPr>
        <p:spPr>
          <a:xfrm>
            <a:off x="151575" y="929675"/>
            <a:ext cx="8892600" cy="4153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1100"/>
              <a:buFont typeface="Arial"/>
              <a:buNone/>
            </a:pPr>
            <a:r>
              <a:rPr lang="en" sz="1650">
                <a:solidFill>
                  <a:srgbClr val="222222"/>
                </a:solidFill>
                <a:highlight>
                  <a:srgbClr val="FFFFFF"/>
                </a:highlight>
                <a:latin typeface="Verdana"/>
                <a:ea typeface="Verdana"/>
                <a:cs typeface="Verdana"/>
                <a:sym typeface="Verdana"/>
              </a:rPr>
              <a:t>4.  If what </a:t>
            </a:r>
            <a:r>
              <a:rPr b="1" lang="en" sz="1650">
                <a:solidFill>
                  <a:srgbClr val="222222"/>
                </a:solidFill>
                <a:highlight>
                  <a:srgbClr val="FFFFFF"/>
                </a:highlight>
                <a:latin typeface="Verdana"/>
                <a:ea typeface="Verdana"/>
                <a:cs typeface="Verdana"/>
                <a:sym typeface="Verdana"/>
              </a:rPr>
              <a:t>you are working on are </a:t>
            </a:r>
            <a:r>
              <a:rPr b="1" lang="en" sz="1650">
                <a:solidFill>
                  <a:srgbClr val="FF0000"/>
                </a:solidFill>
                <a:highlight>
                  <a:srgbClr val="FFFFFF"/>
                </a:highlight>
                <a:latin typeface="Verdana"/>
                <a:ea typeface="Verdana"/>
                <a:cs typeface="Verdana"/>
                <a:sym typeface="Verdana"/>
              </a:rPr>
              <a:t>large, high-performance sensor networks</a:t>
            </a:r>
            <a:r>
              <a:rPr b="1" lang="en" sz="1650">
                <a:solidFill>
                  <a:srgbClr val="222222"/>
                </a:solidFill>
                <a:highlight>
                  <a:srgbClr val="FFFFFF"/>
                </a:highlight>
                <a:latin typeface="Verdana"/>
                <a:ea typeface="Verdana"/>
                <a:cs typeface="Verdana"/>
                <a:sym typeface="Verdana"/>
              </a:rPr>
              <a:t> such as the ones used in </a:t>
            </a:r>
            <a:r>
              <a:rPr b="1" lang="en" sz="1650">
                <a:solidFill>
                  <a:srgbClr val="FF0000"/>
                </a:solidFill>
                <a:highlight>
                  <a:srgbClr val="FFFFFF"/>
                </a:highlight>
                <a:latin typeface="Verdana"/>
                <a:ea typeface="Verdana"/>
                <a:cs typeface="Verdana"/>
                <a:sym typeface="Verdana"/>
              </a:rPr>
              <a:t>self-driving cars and smart air-traffic control systems</a:t>
            </a:r>
            <a:r>
              <a:rPr lang="en" sz="1650">
                <a:solidFill>
                  <a:srgbClr val="222222"/>
                </a:solidFill>
                <a:highlight>
                  <a:srgbClr val="FFFFFF"/>
                </a:highlight>
                <a:latin typeface="Verdana"/>
                <a:ea typeface="Verdana"/>
                <a:cs typeface="Verdana"/>
                <a:sym typeface="Verdana"/>
              </a:rPr>
              <a:t>, then </a:t>
            </a:r>
            <a:r>
              <a:rPr b="1" lang="en" sz="1650">
                <a:solidFill>
                  <a:srgbClr val="FF0000"/>
                </a:solidFill>
                <a:highlight>
                  <a:srgbClr val="FFFFFF"/>
                </a:highlight>
                <a:latin typeface="Verdana"/>
                <a:ea typeface="Verdana"/>
                <a:cs typeface="Verdana"/>
                <a:sym typeface="Verdana"/>
              </a:rPr>
              <a:t>DDS is probably the ideal choice</a:t>
            </a:r>
            <a:r>
              <a:rPr lang="en" sz="1650">
                <a:solidFill>
                  <a:srgbClr val="FF0000"/>
                </a:solidFill>
                <a:highlight>
                  <a:srgbClr val="FFFFFF"/>
                </a:highlight>
                <a:latin typeface="Verdana"/>
                <a:ea typeface="Verdana"/>
                <a:cs typeface="Verdana"/>
                <a:sym typeface="Verdana"/>
              </a:rPr>
              <a:t>. </a:t>
            </a:r>
            <a:endParaRPr sz="1650">
              <a:solidFill>
                <a:srgbClr val="FF0000"/>
              </a:solidFill>
              <a:highlight>
                <a:srgbClr val="FFFFFF"/>
              </a:highlight>
              <a:latin typeface="Verdana"/>
              <a:ea typeface="Verdana"/>
              <a:cs typeface="Verdana"/>
              <a:sym typeface="Verdana"/>
            </a:endParaRPr>
          </a:p>
          <a:p>
            <a:pPr indent="0" lvl="0" marL="0" rtl="0" algn="l">
              <a:lnSpc>
                <a:spcPct val="95000"/>
              </a:lnSpc>
              <a:spcBef>
                <a:spcPts val="2000"/>
              </a:spcBef>
              <a:spcAft>
                <a:spcPts val="0"/>
              </a:spcAft>
              <a:buClr>
                <a:schemeClr val="dk1"/>
              </a:buClr>
              <a:buSzPts val="1100"/>
              <a:buFont typeface="Arial"/>
              <a:buNone/>
            </a:pPr>
            <a:r>
              <a:rPr lang="en" sz="1650">
                <a:solidFill>
                  <a:srgbClr val="222222"/>
                </a:solidFill>
                <a:highlight>
                  <a:srgbClr val="FFFFFF"/>
                </a:highlight>
                <a:latin typeface="Verdana"/>
                <a:ea typeface="Verdana"/>
                <a:cs typeface="Verdana"/>
                <a:sym typeface="Verdana"/>
              </a:rPr>
              <a:t>However, due diligence is necessary before selecting any protocol, and this is even more true when you are dealing with such advanced projects. </a:t>
            </a:r>
            <a:r>
              <a:rPr b="1" lang="en" sz="1650">
                <a:solidFill>
                  <a:srgbClr val="222222"/>
                </a:solidFill>
                <a:highlight>
                  <a:srgbClr val="FFFFFF"/>
                </a:highlight>
                <a:latin typeface="Verdana"/>
                <a:ea typeface="Verdana"/>
                <a:cs typeface="Verdana"/>
                <a:sym typeface="Verdana"/>
              </a:rPr>
              <a:t>DDS is a heavyweight protocol, and requires your devices to have a decent battery life and bandwidth to be able to function.</a:t>
            </a:r>
            <a:endParaRPr b="1" sz="1650">
              <a:solidFill>
                <a:srgbClr val="222222"/>
              </a:solidFill>
              <a:highlight>
                <a:srgbClr val="FFFFFF"/>
              </a:highlight>
              <a:latin typeface="Verdana"/>
              <a:ea typeface="Verdana"/>
              <a:cs typeface="Verdana"/>
              <a:sym typeface="Verdana"/>
            </a:endParaRPr>
          </a:p>
          <a:p>
            <a:pPr indent="0" lvl="0" marL="0" rtl="0" algn="l">
              <a:lnSpc>
                <a:spcPct val="95000"/>
              </a:lnSpc>
              <a:spcBef>
                <a:spcPts val="2000"/>
              </a:spcBef>
              <a:spcAft>
                <a:spcPts val="0"/>
              </a:spcAft>
              <a:buClr>
                <a:schemeClr val="dk1"/>
              </a:buClr>
              <a:buSzPts val="1100"/>
              <a:buFont typeface="Arial"/>
              <a:buNone/>
            </a:pPr>
            <a:r>
              <a:rPr lang="en" sz="1700">
                <a:solidFill>
                  <a:srgbClr val="FF0000"/>
                </a:solidFill>
                <a:highlight>
                  <a:srgbClr val="FFFFFF"/>
                </a:highlight>
              </a:rPr>
              <a:t>The Data Distribution Service for Real-Time Systems (DDS) is an Object Management Group (OMG) Machine-to-machine middleware "m2m" standard that aims to </a:t>
            </a:r>
            <a:r>
              <a:rPr b="1" lang="en" sz="1700">
                <a:solidFill>
                  <a:srgbClr val="FF0000"/>
                </a:solidFill>
                <a:highlight>
                  <a:srgbClr val="FFFFFF"/>
                </a:highlight>
              </a:rPr>
              <a:t>enable scalable, real-time, dependable, high-performance and interoperable data exchanges between publishers and subscribers</a:t>
            </a:r>
            <a:r>
              <a:rPr lang="en" sz="1700">
                <a:solidFill>
                  <a:srgbClr val="FF0000"/>
                </a:solidFill>
                <a:highlight>
                  <a:srgbClr val="FFFFFF"/>
                </a:highlight>
              </a:rPr>
              <a:t>.</a:t>
            </a:r>
            <a:endParaRPr b="1" sz="2050">
              <a:solidFill>
                <a:srgbClr val="FF0000"/>
              </a:solidFill>
              <a:highlight>
                <a:srgbClr val="FFFFFF"/>
              </a:highlight>
              <a:latin typeface="Verdana"/>
              <a:ea typeface="Verdana"/>
              <a:cs typeface="Verdana"/>
              <a:sym typeface="Verdana"/>
            </a:endParaRPr>
          </a:p>
          <a:p>
            <a:pPr indent="0" lvl="0" marL="0" rtl="0" algn="l">
              <a:lnSpc>
                <a:spcPct val="95000"/>
              </a:lnSpc>
              <a:spcBef>
                <a:spcPts val="2000"/>
              </a:spcBef>
              <a:spcAft>
                <a:spcPts val="1200"/>
              </a:spcAft>
              <a:buNone/>
            </a:pPr>
            <a:r>
              <a:t/>
            </a:r>
            <a:endParaRPr sz="2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3"/>
          <p:cNvSpPr txBox="1"/>
          <p:nvPr>
            <p:ph type="title"/>
          </p:nvPr>
        </p:nvSpPr>
        <p:spPr>
          <a:xfrm>
            <a:off x="311700" y="445025"/>
            <a:ext cx="312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Service specifications</a:t>
            </a:r>
            <a:endParaRPr/>
          </a:p>
        </p:txBody>
      </p:sp>
      <p:sp>
        <p:nvSpPr>
          <p:cNvPr id="234" name="Google Shape;234;p43"/>
          <p:cNvSpPr txBox="1"/>
          <p:nvPr>
            <p:ph idx="1" type="body"/>
          </p:nvPr>
        </p:nvSpPr>
        <p:spPr>
          <a:xfrm>
            <a:off x="311700" y="2211825"/>
            <a:ext cx="2549700" cy="2357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services are derived from the process </a:t>
            </a:r>
            <a:endParaRPr/>
          </a:p>
        </p:txBody>
      </p:sp>
      <p:pic>
        <p:nvPicPr>
          <p:cNvPr id="235" name="Google Shape;235;p43"/>
          <p:cNvPicPr preferRelativeResize="0"/>
          <p:nvPr/>
        </p:nvPicPr>
        <p:blipFill>
          <a:blip r:embed="rId3">
            <a:alphaModFix/>
          </a:blip>
          <a:stretch>
            <a:fillRect/>
          </a:stretch>
        </p:blipFill>
        <p:spPr>
          <a:xfrm>
            <a:off x="3220450" y="699850"/>
            <a:ext cx="5647999" cy="41755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Deployment </a:t>
            </a:r>
            <a:endParaRPr/>
          </a:p>
        </p:txBody>
      </p:sp>
      <p:pic>
        <p:nvPicPr>
          <p:cNvPr id="241" name="Google Shape;241;p44"/>
          <p:cNvPicPr preferRelativeResize="0"/>
          <p:nvPr/>
        </p:nvPicPr>
        <p:blipFill>
          <a:blip r:embed="rId3">
            <a:alphaModFix/>
          </a:blip>
          <a:stretch>
            <a:fillRect/>
          </a:stretch>
        </p:blipFill>
        <p:spPr>
          <a:xfrm>
            <a:off x="3051800" y="60275"/>
            <a:ext cx="4524676" cy="4977776"/>
          </a:xfrm>
          <a:prstGeom prst="rect">
            <a:avLst/>
          </a:prstGeom>
          <a:noFill/>
          <a:ln>
            <a:noFill/>
          </a:ln>
        </p:spPr>
      </p:pic>
      <p:sp>
        <p:nvSpPr>
          <p:cNvPr id="242" name="Google Shape;242;p44"/>
          <p:cNvSpPr txBox="1"/>
          <p:nvPr/>
        </p:nvSpPr>
        <p:spPr>
          <a:xfrm>
            <a:off x="5179175" y="4491550"/>
            <a:ext cx="23211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Smart parking system</a:t>
            </a:r>
            <a:endParaRPr/>
          </a:p>
        </p:txBody>
      </p:sp>
      <p:sp>
        <p:nvSpPr>
          <p:cNvPr id="243" name="Google Shape;243;p44"/>
          <p:cNvSpPr txBox="1"/>
          <p:nvPr/>
        </p:nvSpPr>
        <p:spPr>
          <a:xfrm>
            <a:off x="7006450" y="260425"/>
            <a:ext cx="2055000" cy="12621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Connectivity to the App is not the current requirement </a:t>
            </a:r>
            <a:endParaRPr/>
          </a:p>
          <a:p>
            <a:pPr indent="0" lvl="0" marL="0" rtl="0" algn="l">
              <a:spcBef>
                <a:spcPts val="0"/>
              </a:spcBef>
              <a:spcAft>
                <a:spcPts val="0"/>
              </a:spcAft>
              <a:buNone/>
            </a:pPr>
            <a:r>
              <a:rPr lang="en"/>
              <a:t>If yes - then this will be done through REST</a:t>
            </a:r>
            <a:endParaRPr/>
          </a:p>
        </p:txBody>
      </p:sp>
      <p:sp>
        <p:nvSpPr>
          <p:cNvPr id="244" name="Google Shape;244;p44"/>
          <p:cNvSpPr txBox="1"/>
          <p:nvPr/>
        </p:nvSpPr>
        <p:spPr>
          <a:xfrm>
            <a:off x="5358950" y="492375"/>
            <a:ext cx="1470600" cy="400200"/>
          </a:xfrm>
          <a:prstGeom prst="rect">
            <a:avLst/>
          </a:prstGeom>
          <a:noFill/>
          <a:ln cap="flat" cmpd="sng" w="2857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Weather monitoring system</a:t>
            </a:r>
            <a:endParaRPr/>
          </a:p>
        </p:txBody>
      </p:sp>
      <p:sp>
        <p:nvSpPr>
          <p:cNvPr id="250" name="Google Shape;250;p45"/>
          <p:cNvSpPr txBox="1"/>
          <p:nvPr>
            <p:ph idx="1" type="body"/>
          </p:nvPr>
        </p:nvSpPr>
        <p:spPr>
          <a:xfrm>
            <a:off x="853125" y="1152475"/>
            <a:ext cx="75021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a:t>
            </a:r>
            <a:r>
              <a:rPr lang="en" sz="2000"/>
              <a:t>he purpose of the weather monitoring system is </a:t>
            </a:r>
            <a:endParaRPr sz="2000"/>
          </a:p>
          <a:p>
            <a:pPr indent="-330200" lvl="1" marL="914400" rtl="0" algn="l">
              <a:spcBef>
                <a:spcPts val="0"/>
              </a:spcBef>
              <a:spcAft>
                <a:spcPts val="0"/>
              </a:spcAft>
              <a:buSzPts val="1600"/>
              <a:buChar char="○"/>
            </a:pPr>
            <a:r>
              <a:rPr lang="en" sz="1600"/>
              <a:t>to collect data on environmental conditions such as temperature, pressure, humidity and light in an area using multiple </a:t>
            </a:r>
            <a:r>
              <a:rPr lang="en" sz="1600"/>
              <a:t>end nodes and </a:t>
            </a:r>
            <a:r>
              <a:rPr lang="en" sz="1600"/>
              <a:t>send the data to the cloud where the data is aggregated and analyzed.</a:t>
            </a:r>
            <a:endParaRPr sz="1600"/>
          </a:p>
          <a:p>
            <a:pPr indent="0" lvl="0" marL="457200" rtl="0" algn="l">
              <a:spcBef>
                <a:spcPts val="1200"/>
              </a:spcBef>
              <a:spcAft>
                <a:spcPts val="1200"/>
              </a:spcAft>
              <a:buNone/>
            </a:pPr>
            <a:r>
              <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 specifications</a:t>
            </a:r>
            <a:endParaRPr/>
          </a:p>
        </p:txBody>
      </p:sp>
      <p:sp>
        <p:nvSpPr>
          <p:cNvPr id="256" name="Google Shape;256;p46"/>
          <p:cNvSpPr txBox="1"/>
          <p:nvPr>
            <p:ph idx="1" type="body"/>
          </p:nvPr>
        </p:nvSpPr>
        <p:spPr>
          <a:xfrm>
            <a:off x="311700" y="1152475"/>
            <a:ext cx="2153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process specification shows that the senses are read after fixed intervals and the sensor measurement are Stored</a:t>
            </a:r>
            <a:endParaRPr/>
          </a:p>
        </p:txBody>
      </p:sp>
      <p:pic>
        <p:nvPicPr>
          <p:cNvPr id="257" name="Google Shape;257;p46"/>
          <p:cNvPicPr preferRelativeResize="0"/>
          <p:nvPr/>
        </p:nvPicPr>
        <p:blipFill>
          <a:blip r:embed="rId3">
            <a:alphaModFix/>
          </a:blip>
          <a:stretch>
            <a:fillRect/>
          </a:stretch>
        </p:blipFill>
        <p:spPr>
          <a:xfrm>
            <a:off x="3690625" y="873400"/>
            <a:ext cx="4142636" cy="38209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type="title"/>
          </p:nvPr>
        </p:nvSpPr>
        <p:spPr>
          <a:xfrm>
            <a:off x="139425" y="63575"/>
            <a:ext cx="2465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 model</a:t>
            </a:r>
            <a:endParaRPr/>
          </a:p>
        </p:txBody>
      </p:sp>
      <p:sp>
        <p:nvSpPr>
          <p:cNvPr id="263" name="Google Shape;263;p47"/>
          <p:cNvSpPr txBox="1"/>
          <p:nvPr>
            <p:ph idx="1" type="body"/>
          </p:nvPr>
        </p:nvSpPr>
        <p:spPr>
          <a:xfrm>
            <a:off x="164050" y="764850"/>
            <a:ext cx="2566200" cy="4172700"/>
          </a:xfrm>
          <a:prstGeom prst="rect">
            <a:avLst/>
          </a:prstGeom>
        </p:spPr>
        <p:txBody>
          <a:bodyPr anchorCtr="0" anchor="t" bIns="91425" lIns="91425" spcFirstLastPara="1" rIns="91425" wrap="square" tIns="91425">
            <a:normAutofit fontScale="62500" lnSpcReduction="10000"/>
          </a:bodyPr>
          <a:lstStyle/>
          <a:p>
            <a:pPr indent="-300037" lvl="0" marL="457200" rtl="0" algn="l">
              <a:spcBef>
                <a:spcPts val="0"/>
              </a:spcBef>
              <a:spcAft>
                <a:spcPts val="0"/>
              </a:spcAft>
              <a:buSzPct val="100000"/>
              <a:buChar char="●"/>
            </a:pPr>
            <a:r>
              <a:rPr lang="en"/>
              <a:t>I</a:t>
            </a:r>
            <a:r>
              <a:rPr lang="en"/>
              <a:t>n this domain model the physical entity is the environment which is being monitored. </a:t>
            </a:r>
            <a:endParaRPr/>
          </a:p>
          <a:p>
            <a:pPr indent="-300037" lvl="0" marL="457200" rtl="0" algn="l">
              <a:spcBef>
                <a:spcPts val="0"/>
              </a:spcBef>
              <a:spcAft>
                <a:spcPts val="0"/>
              </a:spcAft>
              <a:buSzPct val="100000"/>
              <a:buChar char="●"/>
            </a:pPr>
            <a:r>
              <a:rPr lang="en"/>
              <a:t>There is a virtual entity for the environment.</a:t>
            </a:r>
            <a:endParaRPr/>
          </a:p>
          <a:p>
            <a:pPr indent="-300037" lvl="0" marL="457200" rtl="0" algn="l">
              <a:spcBef>
                <a:spcPts val="0"/>
              </a:spcBef>
              <a:spcAft>
                <a:spcPts val="0"/>
              </a:spcAft>
              <a:buSzPct val="100000"/>
              <a:buChar char="●"/>
            </a:pPr>
            <a:r>
              <a:rPr lang="en"/>
              <a:t>Devices include temperature sensor, pressure sensor, humidity sensor, light sensor and single board mini computer.</a:t>
            </a:r>
            <a:endParaRPr/>
          </a:p>
          <a:p>
            <a:pPr indent="-300037" lvl="0" marL="457200" rtl="0" algn="l">
              <a:spcBef>
                <a:spcPts val="0"/>
              </a:spcBef>
              <a:spcAft>
                <a:spcPts val="0"/>
              </a:spcAft>
              <a:buSzPct val="100000"/>
              <a:buChar char="●"/>
            </a:pPr>
            <a:r>
              <a:rPr lang="en"/>
              <a:t>Resources are software components which can be either on device or network resources.</a:t>
            </a:r>
            <a:endParaRPr/>
          </a:p>
          <a:p>
            <a:pPr indent="-300037" lvl="0" marL="457200" rtl="0" algn="l">
              <a:spcBef>
                <a:spcPts val="0"/>
              </a:spcBef>
              <a:spcAft>
                <a:spcPts val="0"/>
              </a:spcAft>
              <a:buSzPct val="100000"/>
              <a:buChar char="●"/>
            </a:pPr>
            <a:r>
              <a:rPr lang="en"/>
              <a:t>Services includes the controller service that monitors the temperature, pressure, humidity and light and sends the readings to the cloud</a:t>
            </a:r>
            <a:endParaRPr/>
          </a:p>
        </p:txBody>
      </p:sp>
      <p:pic>
        <p:nvPicPr>
          <p:cNvPr id="264" name="Google Shape;264;p47"/>
          <p:cNvPicPr preferRelativeResize="0"/>
          <p:nvPr/>
        </p:nvPicPr>
        <p:blipFill>
          <a:blip r:embed="rId3">
            <a:alphaModFix/>
          </a:blip>
          <a:stretch>
            <a:fillRect/>
          </a:stretch>
        </p:blipFill>
        <p:spPr>
          <a:xfrm>
            <a:off x="2783225" y="197075"/>
            <a:ext cx="6294501" cy="44699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Information model</a:t>
            </a:r>
            <a:endParaRPr/>
          </a:p>
        </p:txBody>
      </p:sp>
      <p:sp>
        <p:nvSpPr>
          <p:cNvPr id="270" name="Google Shape;270;p48"/>
          <p:cNvSpPr txBox="1"/>
          <p:nvPr>
            <p:ph idx="1" type="body"/>
          </p:nvPr>
        </p:nvSpPr>
        <p:spPr>
          <a:xfrm>
            <a:off x="311700" y="1152475"/>
            <a:ext cx="2579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I</a:t>
            </a:r>
            <a:r>
              <a:rPr lang="en" sz="1700"/>
              <a:t>n the information model, there is one virtual entity for the environment being sensed. The virtual entity has attributes- temperature, pressure, humidity and light</a:t>
            </a:r>
            <a:endParaRPr sz="1700"/>
          </a:p>
        </p:txBody>
      </p:sp>
      <p:pic>
        <p:nvPicPr>
          <p:cNvPr id="271" name="Google Shape;271;p48"/>
          <p:cNvPicPr preferRelativeResize="0"/>
          <p:nvPr/>
        </p:nvPicPr>
        <p:blipFill>
          <a:blip r:embed="rId3">
            <a:alphaModFix/>
          </a:blip>
          <a:stretch>
            <a:fillRect/>
          </a:stretch>
        </p:blipFill>
        <p:spPr>
          <a:xfrm>
            <a:off x="3043800" y="338575"/>
            <a:ext cx="5921300" cy="4652525"/>
          </a:xfrm>
          <a:prstGeom prst="rect">
            <a:avLst/>
          </a:prstGeom>
          <a:noFill/>
          <a:ln>
            <a:noFill/>
          </a:ln>
        </p:spPr>
      </p:pic>
      <p:sp>
        <p:nvSpPr>
          <p:cNvPr id="272" name="Google Shape;272;p48"/>
          <p:cNvSpPr txBox="1"/>
          <p:nvPr/>
        </p:nvSpPr>
        <p:spPr>
          <a:xfrm>
            <a:off x="3070250" y="445025"/>
            <a:ext cx="603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Controller service</a:t>
            </a:r>
            <a:endParaRPr/>
          </a:p>
        </p:txBody>
      </p:sp>
      <p:sp>
        <p:nvSpPr>
          <p:cNvPr id="278" name="Google Shape;278;p49"/>
          <p:cNvSpPr txBox="1"/>
          <p:nvPr>
            <p:ph idx="1" type="body"/>
          </p:nvPr>
        </p:nvSpPr>
        <p:spPr>
          <a:xfrm>
            <a:off x="311700" y="1152475"/>
            <a:ext cx="27852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T</a:t>
            </a:r>
            <a:r>
              <a:rPr lang="en"/>
              <a:t>he controller service runs as a native service on the device and monitors temperature, pressure, humidity and light once every 15 seconds</a:t>
            </a:r>
            <a:endParaRPr/>
          </a:p>
          <a:p>
            <a:pPr indent="-334327" lvl="0" marL="457200" rtl="0" algn="l">
              <a:spcBef>
                <a:spcPts val="0"/>
              </a:spcBef>
              <a:spcAft>
                <a:spcPts val="0"/>
              </a:spcAft>
              <a:buSzPct val="100000"/>
              <a:buChar char="●"/>
            </a:pPr>
            <a:r>
              <a:rPr lang="en"/>
              <a:t>the controller service calls the REST service to store these measurements in the cloud</a:t>
            </a:r>
            <a:endParaRPr/>
          </a:p>
        </p:txBody>
      </p:sp>
      <p:pic>
        <p:nvPicPr>
          <p:cNvPr id="279" name="Google Shape;279;p49"/>
          <p:cNvPicPr preferRelativeResize="0"/>
          <p:nvPr/>
        </p:nvPicPr>
        <p:blipFill>
          <a:blip r:embed="rId3">
            <a:alphaModFix/>
          </a:blip>
          <a:stretch>
            <a:fillRect/>
          </a:stretch>
        </p:blipFill>
        <p:spPr>
          <a:xfrm>
            <a:off x="3322500" y="61725"/>
            <a:ext cx="5574177" cy="48856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5" name="Google Shape;285;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6" name="Google Shape;286;p50"/>
          <p:cNvPicPr preferRelativeResize="0"/>
          <p:nvPr/>
        </p:nvPicPr>
        <p:blipFill>
          <a:blip r:embed="rId3">
            <a:alphaModFix/>
          </a:blip>
          <a:stretch>
            <a:fillRect/>
          </a:stretch>
        </p:blipFill>
        <p:spPr>
          <a:xfrm>
            <a:off x="0" y="19498"/>
            <a:ext cx="9143998" cy="510450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51"/>
          <p:cNvPicPr preferRelativeResize="0"/>
          <p:nvPr/>
        </p:nvPicPr>
        <p:blipFill>
          <a:blip r:embed="rId3">
            <a:alphaModFix/>
          </a:blip>
          <a:stretch>
            <a:fillRect/>
          </a:stretch>
        </p:blipFill>
        <p:spPr>
          <a:xfrm>
            <a:off x="664625" y="98625"/>
            <a:ext cx="8164373" cy="4889301"/>
          </a:xfrm>
          <a:prstGeom prst="rect">
            <a:avLst/>
          </a:prstGeom>
          <a:noFill/>
          <a:ln>
            <a:noFill/>
          </a:ln>
        </p:spPr>
      </p:pic>
      <p:sp>
        <p:nvSpPr>
          <p:cNvPr id="292" name="Google Shape;292;p51"/>
          <p:cNvSpPr txBox="1"/>
          <p:nvPr/>
        </p:nvSpPr>
        <p:spPr>
          <a:xfrm>
            <a:off x="781525" y="67875"/>
            <a:ext cx="7893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52"/>
          <p:cNvPicPr preferRelativeResize="0"/>
          <p:nvPr/>
        </p:nvPicPr>
        <p:blipFill>
          <a:blip r:embed="rId3">
            <a:alphaModFix/>
          </a:blip>
          <a:stretch>
            <a:fillRect/>
          </a:stretch>
        </p:blipFill>
        <p:spPr>
          <a:xfrm>
            <a:off x="2736450" y="103200"/>
            <a:ext cx="6207792" cy="4838702"/>
          </a:xfrm>
          <a:prstGeom prst="rect">
            <a:avLst/>
          </a:prstGeom>
          <a:noFill/>
          <a:ln>
            <a:noFill/>
          </a:ln>
        </p:spPr>
      </p:pic>
      <p:sp>
        <p:nvSpPr>
          <p:cNvPr id="298" name="Google Shape;298;p52"/>
          <p:cNvSpPr txBox="1"/>
          <p:nvPr/>
        </p:nvSpPr>
        <p:spPr>
          <a:xfrm>
            <a:off x="861500" y="1593725"/>
            <a:ext cx="1938000" cy="400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Centralized controller</a:t>
            </a:r>
            <a:endParaRPr/>
          </a:p>
        </p:txBody>
      </p:sp>
      <p:sp>
        <p:nvSpPr>
          <p:cNvPr id="299" name="Google Shape;299;p52"/>
          <p:cNvSpPr txBox="1"/>
          <p:nvPr/>
        </p:nvSpPr>
        <p:spPr>
          <a:xfrm>
            <a:off x="461575" y="3413425"/>
            <a:ext cx="2628300" cy="6156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Local controller/Coordinator node</a:t>
            </a:r>
            <a:endParaRPr/>
          </a:p>
        </p:txBody>
      </p:sp>
      <p:sp>
        <p:nvSpPr>
          <p:cNvPr id="300" name="Google Shape;300;p52"/>
          <p:cNvSpPr txBox="1"/>
          <p:nvPr/>
        </p:nvSpPr>
        <p:spPr>
          <a:xfrm>
            <a:off x="3425700" y="392575"/>
            <a:ext cx="1938000" cy="400200"/>
          </a:xfrm>
          <a:prstGeom prst="rect">
            <a:avLst/>
          </a:prstGeom>
          <a:solidFill>
            <a:srgbClr val="FF99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Observer node local</a:t>
            </a:r>
            <a:endParaRPr/>
          </a:p>
        </p:txBody>
      </p:sp>
      <p:sp>
        <p:nvSpPr>
          <p:cNvPr id="301" name="Google Shape;301;p52"/>
          <p:cNvSpPr txBox="1"/>
          <p:nvPr/>
        </p:nvSpPr>
        <p:spPr>
          <a:xfrm>
            <a:off x="5676100" y="103200"/>
            <a:ext cx="1938000" cy="4002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Observer node Cloud</a:t>
            </a:r>
            <a:endParaRPr/>
          </a:p>
        </p:txBody>
      </p:sp>
      <p:sp>
        <p:nvSpPr>
          <p:cNvPr id="302" name="Google Shape;302;p52"/>
          <p:cNvSpPr txBox="1"/>
          <p:nvPr/>
        </p:nvSpPr>
        <p:spPr>
          <a:xfrm>
            <a:off x="907800" y="200425"/>
            <a:ext cx="913500" cy="400200"/>
          </a:xfrm>
          <a:prstGeom prst="rect">
            <a:avLst/>
          </a:prstGeom>
          <a:solidFill>
            <a:srgbClr val="00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I-IoT 4.0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nvSpPr>
        <p:spPr>
          <a:xfrm>
            <a:off x="272850" y="545675"/>
            <a:ext cx="8306400" cy="37455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lang="en" sz="1650">
                <a:solidFill>
                  <a:srgbClr val="222222"/>
                </a:solidFill>
                <a:highlight>
                  <a:schemeClr val="lt1"/>
                </a:highlight>
                <a:latin typeface="Verdana"/>
                <a:ea typeface="Verdana"/>
                <a:cs typeface="Verdana"/>
                <a:sym typeface="Verdana"/>
              </a:rPr>
              <a:t>5.  </a:t>
            </a:r>
            <a:r>
              <a:rPr b="1" lang="en" sz="1650">
                <a:solidFill>
                  <a:srgbClr val="222222"/>
                </a:solidFill>
                <a:highlight>
                  <a:schemeClr val="lt1"/>
                </a:highlight>
                <a:latin typeface="Verdana"/>
                <a:ea typeface="Verdana"/>
                <a:cs typeface="Verdana"/>
                <a:sym typeface="Verdana"/>
              </a:rPr>
              <a:t>AMQP is a protocol that can be considered for projects that are </a:t>
            </a:r>
            <a:r>
              <a:rPr b="1" lang="en" sz="1650">
                <a:solidFill>
                  <a:srgbClr val="FF0000"/>
                </a:solidFill>
                <a:highlight>
                  <a:schemeClr val="lt1"/>
                </a:highlight>
                <a:latin typeface="Verdana"/>
                <a:ea typeface="Verdana"/>
                <a:cs typeface="Verdana"/>
                <a:sym typeface="Verdana"/>
              </a:rPr>
              <a:t>end-to-end applications</a:t>
            </a:r>
            <a:r>
              <a:rPr b="1" lang="en" sz="1650">
                <a:solidFill>
                  <a:srgbClr val="222222"/>
                </a:solidFill>
                <a:highlight>
                  <a:schemeClr val="lt1"/>
                </a:highlight>
                <a:latin typeface="Verdana"/>
                <a:ea typeface="Verdana"/>
                <a:cs typeface="Verdana"/>
                <a:sym typeface="Verdana"/>
              </a:rPr>
              <a:t> — for instance, heavy industrial machinery that has the capacity to handle data-intensive tasks without the concern for power consumption.</a:t>
            </a:r>
            <a:r>
              <a:rPr lang="en" sz="1650">
                <a:solidFill>
                  <a:srgbClr val="222222"/>
                </a:solidFill>
                <a:highlight>
                  <a:schemeClr val="lt1"/>
                </a:highlight>
                <a:latin typeface="Verdana"/>
                <a:ea typeface="Verdana"/>
                <a:cs typeface="Verdana"/>
                <a:sym typeface="Verdana"/>
              </a:rPr>
              <a:t> If </a:t>
            </a:r>
            <a:r>
              <a:rPr b="1" lang="en" sz="1650">
                <a:solidFill>
                  <a:srgbClr val="FF0000"/>
                </a:solidFill>
                <a:highlight>
                  <a:schemeClr val="lt1"/>
                </a:highlight>
                <a:latin typeface="Verdana"/>
                <a:ea typeface="Verdana"/>
                <a:cs typeface="Verdana"/>
                <a:sym typeface="Verdana"/>
              </a:rPr>
              <a:t>transaction completion is an absolute necessity for your project</a:t>
            </a:r>
            <a:r>
              <a:rPr b="1" lang="en" sz="1650">
                <a:solidFill>
                  <a:srgbClr val="222222"/>
                </a:solidFill>
                <a:highlight>
                  <a:schemeClr val="lt1"/>
                </a:highlight>
                <a:latin typeface="Verdana"/>
                <a:ea typeface="Verdana"/>
                <a:cs typeface="Verdana"/>
                <a:sym typeface="Verdana"/>
              </a:rPr>
              <a:t>, then </a:t>
            </a:r>
            <a:r>
              <a:rPr b="1" lang="en" sz="1650">
                <a:solidFill>
                  <a:srgbClr val="FF0000"/>
                </a:solidFill>
                <a:highlight>
                  <a:schemeClr val="lt1"/>
                </a:highlight>
                <a:latin typeface="Verdana"/>
                <a:ea typeface="Verdana"/>
                <a:cs typeface="Verdana"/>
                <a:sym typeface="Verdana"/>
              </a:rPr>
              <a:t>AMQP is the most reliable protocol for it.</a:t>
            </a:r>
            <a:endParaRPr b="1" sz="1650">
              <a:solidFill>
                <a:srgbClr val="FF0000"/>
              </a:solidFill>
              <a:highlight>
                <a:schemeClr val="lt1"/>
              </a:highlight>
              <a:latin typeface="Verdana"/>
              <a:ea typeface="Verdana"/>
              <a:cs typeface="Verdana"/>
              <a:sym typeface="Verdana"/>
            </a:endParaRPr>
          </a:p>
          <a:p>
            <a:pPr indent="0" lvl="0" marL="0" rtl="0" algn="l">
              <a:lnSpc>
                <a:spcPct val="95000"/>
              </a:lnSpc>
              <a:spcBef>
                <a:spcPts val="2000"/>
              </a:spcBef>
              <a:spcAft>
                <a:spcPts val="0"/>
              </a:spcAft>
              <a:buNone/>
            </a:pPr>
            <a:r>
              <a:t/>
            </a:r>
            <a:endParaRPr b="1" sz="1650">
              <a:solidFill>
                <a:srgbClr val="FF0000"/>
              </a:solidFill>
              <a:highlight>
                <a:schemeClr val="lt1"/>
              </a:highlight>
              <a:latin typeface="Verdana"/>
              <a:ea typeface="Verdana"/>
              <a:cs typeface="Verdana"/>
              <a:sym typeface="Verdana"/>
            </a:endParaRPr>
          </a:p>
          <a:p>
            <a:pPr indent="0" lvl="0" marL="0" rtl="0" algn="l">
              <a:lnSpc>
                <a:spcPct val="95000"/>
              </a:lnSpc>
              <a:spcBef>
                <a:spcPts val="2000"/>
              </a:spcBef>
              <a:spcAft>
                <a:spcPts val="2000"/>
              </a:spcAft>
              <a:buNone/>
            </a:pPr>
            <a:r>
              <a:rPr lang="en" sz="1650">
                <a:solidFill>
                  <a:srgbClr val="222222"/>
                </a:solidFill>
                <a:highlight>
                  <a:schemeClr val="lt1"/>
                </a:highlight>
                <a:latin typeface="Verdana"/>
                <a:ea typeface="Verdana"/>
                <a:cs typeface="Verdana"/>
                <a:sym typeface="Verdana"/>
              </a:rPr>
              <a:t>6.  </a:t>
            </a:r>
            <a:r>
              <a:rPr b="1" lang="en" sz="1650">
                <a:solidFill>
                  <a:srgbClr val="222222"/>
                </a:solidFill>
                <a:highlight>
                  <a:schemeClr val="lt1"/>
                </a:highlight>
                <a:latin typeface="Verdana"/>
                <a:ea typeface="Verdana"/>
                <a:cs typeface="Verdana"/>
                <a:sym typeface="Verdana"/>
              </a:rPr>
              <a:t>LwM2M is the ideal protocol</a:t>
            </a:r>
            <a:r>
              <a:rPr lang="en" sz="1650">
                <a:solidFill>
                  <a:srgbClr val="222222"/>
                </a:solidFill>
                <a:highlight>
                  <a:schemeClr val="lt1"/>
                </a:highlight>
                <a:latin typeface="Verdana"/>
                <a:ea typeface="Verdana"/>
                <a:cs typeface="Verdana"/>
                <a:sym typeface="Verdana"/>
              </a:rPr>
              <a:t> for </a:t>
            </a:r>
            <a:r>
              <a:rPr b="1" lang="en" sz="1650">
                <a:solidFill>
                  <a:srgbClr val="222222"/>
                </a:solidFill>
                <a:highlight>
                  <a:schemeClr val="lt1"/>
                </a:highlight>
                <a:latin typeface="Verdana"/>
                <a:ea typeface="Verdana"/>
                <a:cs typeface="Verdana"/>
                <a:sym typeface="Verdana"/>
              </a:rPr>
              <a:t>telemetry and device management based IoT projects.</a:t>
            </a:r>
            <a:r>
              <a:rPr lang="en" sz="1650">
                <a:solidFill>
                  <a:srgbClr val="222222"/>
                </a:solidFill>
                <a:highlight>
                  <a:schemeClr val="lt1"/>
                </a:highlight>
                <a:latin typeface="Verdana"/>
                <a:ea typeface="Verdana"/>
                <a:cs typeface="Verdana"/>
                <a:sym typeface="Verdana"/>
              </a:rPr>
              <a:t> You can create i</a:t>
            </a:r>
            <a:r>
              <a:rPr b="1" lang="en" sz="1650">
                <a:solidFill>
                  <a:srgbClr val="FF0000"/>
                </a:solidFill>
                <a:highlight>
                  <a:schemeClr val="lt1"/>
                </a:highlight>
                <a:latin typeface="Verdana"/>
                <a:ea typeface="Verdana"/>
                <a:cs typeface="Verdana"/>
                <a:sym typeface="Verdana"/>
              </a:rPr>
              <a:t>ndustry-level large scale IoT projects with high scalability, speed and security. </a:t>
            </a:r>
            <a:r>
              <a:rPr lang="en" sz="1650">
                <a:solidFill>
                  <a:srgbClr val="222222"/>
                </a:solidFill>
                <a:highlight>
                  <a:schemeClr val="lt1"/>
                </a:highlight>
                <a:latin typeface="Verdana"/>
                <a:ea typeface="Verdana"/>
                <a:cs typeface="Verdana"/>
                <a:sym typeface="Verdana"/>
              </a:rPr>
              <a:t>You can consider using it for a wide array of projects with varying requirements and consumer bases.</a:t>
            </a:r>
            <a:endParaRPr sz="1650">
              <a:solidFill>
                <a:srgbClr val="222222"/>
              </a:solidFill>
              <a:highlight>
                <a:schemeClr val="lt1"/>
              </a:highlight>
              <a:latin typeface="Verdana"/>
              <a:ea typeface="Verdana"/>
              <a:cs typeface="Verdana"/>
              <a:sym typeface="Verdan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53"/>
          <p:cNvPicPr preferRelativeResize="0"/>
          <p:nvPr/>
        </p:nvPicPr>
        <p:blipFill>
          <a:blip r:embed="rId3">
            <a:alphaModFix/>
          </a:blip>
          <a:stretch>
            <a:fillRect/>
          </a:stretch>
        </p:blipFill>
        <p:spPr>
          <a:xfrm rot="-5400000">
            <a:off x="2098151" y="-1525626"/>
            <a:ext cx="4762049" cy="820745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54"/>
          <p:cNvPicPr preferRelativeResize="0"/>
          <p:nvPr/>
        </p:nvPicPr>
        <p:blipFill>
          <a:blip r:embed="rId3">
            <a:alphaModFix/>
          </a:blip>
          <a:stretch>
            <a:fillRect/>
          </a:stretch>
        </p:blipFill>
        <p:spPr>
          <a:xfrm rot="-5400000">
            <a:off x="2341711" y="-1969612"/>
            <a:ext cx="4460576" cy="89415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5"/>
          <p:cNvSpPr txBox="1"/>
          <p:nvPr>
            <p:ph type="title"/>
          </p:nvPr>
        </p:nvSpPr>
        <p:spPr>
          <a:xfrm>
            <a:off x="3228100" y="1885575"/>
            <a:ext cx="306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Case Studies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Weather reporting bots</a:t>
            </a:r>
            <a:endParaRPr/>
          </a:p>
        </p:txBody>
      </p:sp>
      <p:sp>
        <p:nvSpPr>
          <p:cNvPr id="323" name="Google Shape;323;p56"/>
          <p:cNvSpPr txBox="1"/>
          <p:nvPr>
            <p:ph idx="1" type="body"/>
          </p:nvPr>
        </p:nvSpPr>
        <p:spPr>
          <a:xfrm>
            <a:off x="311700" y="1017725"/>
            <a:ext cx="8520600" cy="3963000"/>
          </a:xfrm>
          <a:prstGeom prst="rect">
            <a:avLst/>
          </a:prstGeom>
        </p:spPr>
        <p:txBody>
          <a:bodyPr anchorCtr="0" anchor="t" bIns="91425" lIns="91425" spcFirstLastPara="1" rIns="91425" wrap="square" tIns="91425">
            <a:normAutofit lnSpcReduction="10000"/>
          </a:bodyPr>
          <a:lstStyle/>
          <a:p>
            <a:pPr indent="-342900" lvl="0" marL="457200" rtl="0" algn="l">
              <a:lnSpc>
                <a:spcPct val="150000"/>
              </a:lnSpc>
              <a:spcBef>
                <a:spcPts val="0"/>
              </a:spcBef>
              <a:spcAft>
                <a:spcPts val="0"/>
              </a:spcAft>
              <a:buClr>
                <a:srgbClr val="202124"/>
              </a:buClr>
              <a:buSzPts val="1800"/>
              <a:buChar char="●"/>
            </a:pPr>
            <a:r>
              <a:rPr b="1" lang="en">
                <a:solidFill>
                  <a:srgbClr val="202124"/>
                </a:solidFill>
              </a:rPr>
              <a:t>Purpose</a:t>
            </a:r>
            <a:r>
              <a:rPr lang="en">
                <a:solidFill>
                  <a:srgbClr val="202124"/>
                </a:solidFill>
              </a:rPr>
              <a:t>: End node comprising of Rpi, temperature, humidity and pressure and light sensors.</a:t>
            </a:r>
            <a:endParaRPr>
              <a:solidFill>
                <a:srgbClr val="202124"/>
              </a:solidFill>
            </a:endParaRPr>
          </a:p>
          <a:p>
            <a:pPr indent="-342900" lvl="0" marL="457200" rtl="0" algn="l">
              <a:lnSpc>
                <a:spcPct val="150000"/>
              </a:lnSpc>
              <a:spcBef>
                <a:spcPts val="0"/>
              </a:spcBef>
              <a:spcAft>
                <a:spcPts val="0"/>
              </a:spcAft>
              <a:buClr>
                <a:srgbClr val="202124"/>
              </a:buClr>
              <a:buSzPts val="1800"/>
              <a:buChar char="●"/>
            </a:pPr>
            <a:r>
              <a:rPr lang="en">
                <a:solidFill>
                  <a:srgbClr val="202124"/>
                </a:solidFill>
              </a:rPr>
              <a:t>And a USB </a:t>
            </a:r>
            <a:r>
              <a:rPr b="1" lang="en">
                <a:solidFill>
                  <a:srgbClr val="202124"/>
                </a:solidFill>
              </a:rPr>
              <a:t>webcam</a:t>
            </a:r>
            <a:r>
              <a:rPr lang="en">
                <a:solidFill>
                  <a:srgbClr val="202124"/>
                </a:solidFill>
              </a:rPr>
              <a:t> to click the photo of the environment</a:t>
            </a:r>
            <a:endParaRPr>
              <a:solidFill>
                <a:srgbClr val="202124"/>
              </a:solidFill>
            </a:endParaRPr>
          </a:p>
          <a:p>
            <a:pPr indent="-342900" lvl="0" marL="457200" rtl="0" algn="l">
              <a:lnSpc>
                <a:spcPct val="150000"/>
              </a:lnSpc>
              <a:spcBef>
                <a:spcPts val="0"/>
              </a:spcBef>
              <a:spcAft>
                <a:spcPts val="0"/>
              </a:spcAft>
              <a:buClr>
                <a:srgbClr val="202124"/>
              </a:buClr>
              <a:buSzPts val="1800"/>
              <a:buChar char="●"/>
            </a:pPr>
            <a:r>
              <a:rPr b="1" lang="en">
                <a:solidFill>
                  <a:srgbClr val="202124"/>
                </a:solidFill>
              </a:rPr>
              <a:t>Controller service: </a:t>
            </a:r>
            <a:r>
              <a:rPr lang="en">
                <a:solidFill>
                  <a:srgbClr val="202124"/>
                </a:solidFill>
              </a:rPr>
              <a:t>obtains </a:t>
            </a:r>
            <a:r>
              <a:rPr lang="en">
                <a:solidFill>
                  <a:srgbClr val="202124"/>
                </a:solidFill>
              </a:rPr>
              <a:t>temperature, humidity and pressure and light sensors, every 30 sec. And at the same time an image is captured from the webcam- attached to the device.</a:t>
            </a:r>
            <a:endParaRPr>
              <a:solidFill>
                <a:srgbClr val="202124"/>
              </a:solidFill>
            </a:endParaRPr>
          </a:p>
          <a:p>
            <a:pPr indent="-342900" lvl="0" marL="457200" rtl="0" algn="l">
              <a:lnSpc>
                <a:spcPct val="150000"/>
              </a:lnSpc>
              <a:spcBef>
                <a:spcPts val="0"/>
              </a:spcBef>
              <a:spcAft>
                <a:spcPts val="0"/>
              </a:spcAft>
              <a:buClr>
                <a:srgbClr val="202124"/>
              </a:buClr>
              <a:buSzPts val="1800"/>
              <a:buChar char="●"/>
            </a:pPr>
            <a:r>
              <a:rPr lang="en">
                <a:solidFill>
                  <a:srgbClr val="202124"/>
                </a:solidFill>
              </a:rPr>
              <a:t>The sensor readings and the image captured from the webcam attached to the device  </a:t>
            </a:r>
            <a:r>
              <a:rPr b="1" lang="en">
                <a:solidFill>
                  <a:srgbClr val="202124"/>
                </a:solidFill>
              </a:rPr>
              <a:t>sent as a tweet on Twitter</a:t>
            </a:r>
            <a:r>
              <a:rPr lang="en">
                <a:solidFill>
                  <a:srgbClr val="202124"/>
                </a:solidFill>
              </a:rPr>
              <a:t>.</a:t>
            </a:r>
            <a:endParaRPr>
              <a:solidFill>
                <a:srgbClr val="202124"/>
              </a:solidFill>
            </a:endParaRPr>
          </a:p>
          <a:p>
            <a:pPr indent="-342900" lvl="0" marL="457200" rtl="0" algn="l">
              <a:lnSpc>
                <a:spcPct val="150000"/>
              </a:lnSpc>
              <a:spcBef>
                <a:spcPts val="0"/>
              </a:spcBef>
              <a:spcAft>
                <a:spcPts val="0"/>
              </a:spcAft>
              <a:buClr>
                <a:srgbClr val="202124"/>
              </a:buClr>
              <a:buSzPts val="1800"/>
              <a:buChar char="●"/>
            </a:pPr>
            <a:r>
              <a:rPr lang="en">
                <a:solidFill>
                  <a:srgbClr val="202124"/>
                </a:solidFill>
              </a:rPr>
              <a:t>To send tweets the controller service uses a </a:t>
            </a:r>
            <a:r>
              <a:rPr b="1" lang="en">
                <a:solidFill>
                  <a:srgbClr val="202124"/>
                </a:solidFill>
              </a:rPr>
              <a:t>Python library for Twitter called tweepy</a:t>
            </a:r>
            <a:endParaRPr b="1">
              <a:solidFill>
                <a:srgbClr val="202124"/>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7"/>
          <p:cNvSpPr txBox="1"/>
          <p:nvPr>
            <p:ph type="title"/>
          </p:nvPr>
        </p:nvSpPr>
        <p:spPr>
          <a:xfrm>
            <a:off x="355900" y="285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Air pollution Monitoring</a:t>
            </a:r>
            <a:endParaRPr/>
          </a:p>
        </p:txBody>
      </p:sp>
      <p:sp>
        <p:nvSpPr>
          <p:cNvPr id="329" name="Google Shape;329;p57"/>
          <p:cNvSpPr txBox="1"/>
          <p:nvPr>
            <p:ph idx="1" type="body"/>
          </p:nvPr>
        </p:nvSpPr>
        <p:spPr>
          <a:xfrm>
            <a:off x="311700" y="915675"/>
            <a:ext cx="8520600" cy="4144800"/>
          </a:xfrm>
          <a:prstGeom prst="rect">
            <a:avLst/>
          </a:prstGeom>
        </p:spPr>
        <p:txBody>
          <a:bodyPr anchorCtr="0" anchor="t" bIns="91425" lIns="91425" spcFirstLastPara="1" rIns="91425" wrap="square" tIns="91425">
            <a:normAutofit lnSpcReduction="20000"/>
          </a:bodyPr>
          <a:lstStyle/>
          <a:p>
            <a:pPr indent="-342900" lvl="0" marL="457200" rtl="0" algn="l">
              <a:lnSpc>
                <a:spcPct val="150000"/>
              </a:lnSpc>
              <a:spcBef>
                <a:spcPts val="0"/>
              </a:spcBef>
              <a:spcAft>
                <a:spcPts val="0"/>
              </a:spcAft>
              <a:buClr>
                <a:schemeClr val="dk1"/>
              </a:buClr>
              <a:buSzPts val="1800"/>
              <a:buChar char="●"/>
            </a:pPr>
            <a:r>
              <a:rPr b="1" lang="en">
                <a:solidFill>
                  <a:schemeClr val="dk1"/>
                </a:solidFill>
              </a:rPr>
              <a:t>Purpose: </a:t>
            </a:r>
            <a:r>
              <a:rPr lang="en">
                <a:solidFill>
                  <a:schemeClr val="dk1"/>
                </a:solidFill>
              </a:rPr>
              <a:t>monitors emission of harmful gases by factories and automobiles using gaseous and </a:t>
            </a:r>
            <a:r>
              <a:rPr lang="en">
                <a:solidFill>
                  <a:schemeClr val="dk1"/>
                </a:solidFill>
              </a:rPr>
              <a:t>meteorological</a:t>
            </a:r>
            <a:r>
              <a:rPr lang="en">
                <a:solidFill>
                  <a:schemeClr val="dk1"/>
                </a:solidFill>
              </a:rPr>
              <a:t> </a:t>
            </a:r>
            <a:r>
              <a:rPr lang="en">
                <a:solidFill>
                  <a:schemeClr val="dk1"/>
                </a:solidFill>
              </a:rPr>
              <a:t>sensors</a:t>
            </a:r>
            <a:r>
              <a:rPr lang="en">
                <a:solidFill>
                  <a:schemeClr val="dk1"/>
                </a:solidFill>
              </a:rPr>
              <a:t>.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b="1" lang="en" u="sng">
                <a:solidFill>
                  <a:schemeClr val="dk1"/>
                </a:solidFill>
              </a:rPr>
              <a:t>Design steps are similar to the  weather monitoring system</a:t>
            </a:r>
            <a:endParaRPr b="1" u="sng">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System consists of multiple nodes placed in </a:t>
            </a:r>
            <a:r>
              <a:rPr b="1" lang="en">
                <a:solidFill>
                  <a:schemeClr val="dk1"/>
                </a:solidFill>
              </a:rPr>
              <a:t>different locations for monitoring air pollution in an area.</a:t>
            </a:r>
            <a:endParaRPr b="1">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The end nodes are equipped with </a:t>
            </a:r>
            <a:r>
              <a:rPr b="1" lang="en">
                <a:solidFill>
                  <a:schemeClr val="dk1"/>
                </a:solidFill>
              </a:rPr>
              <a:t>CO and NO2 sensors</a:t>
            </a:r>
            <a:r>
              <a:rPr lang="en">
                <a:solidFill>
                  <a:schemeClr val="dk1"/>
                </a:solidFill>
              </a:rPr>
              <a:t>.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The end nodes </a:t>
            </a:r>
            <a:r>
              <a:rPr b="1" lang="en">
                <a:solidFill>
                  <a:schemeClr val="dk1"/>
                </a:solidFill>
              </a:rPr>
              <a:t>send the data to the cloud</a:t>
            </a:r>
            <a:r>
              <a:rPr lang="en">
                <a:solidFill>
                  <a:schemeClr val="dk1"/>
                </a:solidFill>
              </a:rPr>
              <a:t> and the data is stored in a </a:t>
            </a:r>
            <a:r>
              <a:rPr b="1" lang="en">
                <a:solidFill>
                  <a:schemeClr val="dk1"/>
                </a:solidFill>
              </a:rPr>
              <a:t>cloud database.</a:t>
            </a:r>
            <a:endParaRPr b="1">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The </a:t>
            </a:r>
            <a:r>
              <a:rPr b="1" lang="en">
                <a:solidFill>
                  <a:schemeClr val="dk1"/>
                </a:solidFill>
              </a:rPr>
              <a:t>cloud based application</a:t>
            </a:r>
            <a:r>
              <a:rPr lang="en">
                <a:solidFill>
                  <a:schemeClr val="dk1"/>
                </a:solidFill>
              </a:rPr>
              <a:t> is used for </a:t>
            </a:r>
            <a:r>
              <a:rPr b="1" lang="en">
                <a:solidFill>
                  <a:schemeClr val="dk1"/>
                </a:solidFill>
              </a:rPr>
              <a:t>visualizing the data</a:t>
            </a:r>
            <a:r>
              <a:rPr lang="en">
                <a:solidFill>
                  <a:schemeClr val="dk1"/>
                </a:solidFill>
              </a:rPr>
              <a:t>.</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Ri-Pi, MICS-2710 NO2 sensor and MICS-5525 </a:t>
            </a:r>
            <a:r>
              <a:rPr lang="en">
                <a:solidFill>
                  <a:schemeClr val="dk1"/>
                </a:solidFill>
              </a:rPr>
              <a:t> CO sensor and ADC</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Obtains reading every 10sec.</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8"/>
          <p:cNvSpPr txBox="1"/>
          <p:nvPr>
            <p:ph type="title"/>
          </p:nvPr>
        </p:nvSpPr>
        <p:spPr>
          <a:xfrm>
            <a:off x="311700" y="188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Forest Fire Detection</a:t>
            </a:r>
            <a:endParaRPr/>
          </a:p>
        </p:txBody>
      </p:sp>
      <p:sp>
        <p:nvSpPr>
          <p:cNvPr id="335" name="Google Shape;335;p58"/>
          <p:cNvSpPr txBox="1"/>
          <p:nvPr>
            <p:ph idx="1" type="body"/>
          </p:nvPr>
        </p:nvSpPr>
        <p:spPr>
          <a:xfrm>
            <a:off x="311700" y="889175"/>
            <a:ext cx="8520600" cy="4047600"/>
          </a:xfrm>
          <a:prstGeom prst="rect">
            <a:avLst/>
          </a:prstGeom>
        </p:spPr>
        <p:txBody>
          <a:bodyPr anchorCtr="0" anchor="t" bIns="91425" lIns="91425" spcFirstLastPara="1" rIns="91425" wrap="square" tIns="91425">
            <a:normAutofit fontScale="92500"/>
          </a:bodyPr>
          <a:lstStyle/>
          <a:p>
            <a:pPr indent="-334327" lvl="0" marL="457200" rtl="0" algn="l">
              <a:lnSpc>
                <a:spcPct val="150000"/>
              </a:lnSpc>
              <a:spcBef>
                <a:spcPts val="0"/>
              </a:spcBef>
              <a:spcAft>
                <a:spcPts val="0"/>
              </a:spcAft>
              <a:buClr>
                <a:srgbClr val="202124"/>
              </a:buClr>
              <a:buSzPct val="100000"/>
              <a:buChar char="●"/>
            </a:pPr>
            <a:r>
              <a:rPr b="1" lang="en">
                <a:solidFill>
                  <a:srgbClr val="202124"/>
                </a:solidFill>
              </a:rPr>
              <a:t>Purpose</a:t>
            </a:r>
            <a:r>
              <a:rPr lang="en">
                <a:solidFill>
                  <a:srgbClr val="202124"/>
                </a:solidFill>
              </a:rPr>
              <a:t>: uses a number of monitoring nodes </a:t>
            </a:r>
            <a:r>
              <a:rPr lang="en">
                <a:solidFill>
                  <a:srgbClr val="202124"/>
                </a:solidFill>
              </a:rPr>
              <a:t>deployed</a:t>
            </a:r>
            <a:r>
              <a:rPr lang="en">
                <a:solidFill>
                  <a:srgbClr val="202124"/>
                </a:solidFill>
              </a:rPr>
              <a:t> at different locations in a forest. </a:t>
            </a:r>
            <a:endParaRPr>
              <a:solidFill>
                <a:srgbClr val="202124"/>
              </a:solidFill>
            </a:endParaRPr>
          </a:p>
          <a:p>
            <a:pPr indent="-334327" lvl="0" marL="457200" rtl="0" algn="l">
              <a:lnSpc>
                <a:spcPct val="150000"/>
              </a:lnSpc>
              <a:spcBef>
                <a:spcPts val="0"/>
              </a:spcBef>
              <a:spcAft>
                <a:spcPts val="0"/>
              </a:spcAft>
              <a:buClr>
                <a:srgbClr val="202124"/>
              </a:buClr>
              <a:buSzPct val="100000"/>
              <a:buChar char="●"/>
            </a:pPr>
            <a:r>
              <a:rPr lang="en">
                <a:solidFill>
                  <a:srgbClr val="202124"/>
                </a:solidFill>
              </a:rPr>
              <a:t>Each monitoring node collects </a:t>
            </a:r>
            <a:r>
              <a:rPr b="1" lang="en">
                <a:solidFill>
                  <a:srgbClr val="202124"/>
                </a:solidFill>
              </a:rPr>
              <a:t>measurements on ambient conditions (such as temperature and humidity) to predict whether a fire has broken out.</a:t>
            </a:r>
            <a:endParaRPr b="1">
              <a:solidFill>
                <a:srgbClr val="202124"/>
              </a:solidFill>
            </a:endParaRPr>
          </a:p>
          <a:p>
            <a:pPr indent="-334327" lvl="0" marL="457200" rtl="0" algn="l">
              <a:lnSpc>
                <a:spcPct val="150000"/>
              </a:lnSpc>
              <a:spcBef>
                <a:spcPts val="0"/>
              </a:spcBef>
              <a:spcAft>
                <a:spcPts val="0"/>
              </a:spcAft>
              <a:buClr>
                <a:srgbClr val="202124"/>
              </a:buClr>
              <a:buSzPct val="100000"/>
              <a:buChar char="●"/>
            </a:pPr>
            <a:r>
              <a:rPr lang="en">
                <a:solidFill>
                  <a:srgbClr val="202124"/>
                </a:solidFill>
              </a:rPr>
              <a:t>The system is based on a level-5 IoT </a:t>
            </a:r>
            <a:r>
              <a:rPr lang="en">
                <a:solidFill>
                  <a:srgbClr val="202124"/>
                </a:solidFill>
              </a:rPr>
              <a:t>deployment</a:t>
            </a:r>
            <a:r>
              <a:rPr lang="en">
                <a:solidFill>
                  <a:srgbClr val="202124"/>
                </a:solidFill>
              </a:rPr>
              <a:t> with multiple end nodes and </a:t>
            </a:r>
            <a:r>
              <a:rPr b="1" lang="en">
                <a:solidFill>
                  <a:srgbClr val="202124"/>
                </a:solidFill>
              </a:rPr>
              <a:t>one coordinator node</a:t>
            </a:r>
            <a:r>
              <a:rPr lang="en">
                <a:solidFill>
                  <a:srgbClr val="202124"/>
                </a:solidFill>
              </a:rPr>
              <a:t> collects data from the end nodes and </a:t>
            </a:r>
            <a:r>
              <a:rPr b="1" lang="en">
                <a:solidFill>
                  <a:srgbClr val="202124"/>
                </a:solidFill>
              </a:rPr>
              <a:t>sends to the cloud</a:t>
            </a:r>
            <a:r>
              <a:rPr lang="en">
                <a:solidFill>
                  <a:srgbClr val="202124"/>
                </a:solidFill>
              </a:rPr>
              <a:t>.</a:t>
            </a:r>
            <a:endParaRPr>
              <a:solidFill>
                <a:srgbClr val="202124"/>
              </a:solidFill>
            </a:endParaRPr>
          </a:p>
          <a:p>
            <a:pPr indent="-334327" lvl="0" marL="457200" rtl="0" algn="l">
              <a:lnSpc>
                <a:spcPct val="150000"/>
              </a:lnSpc>
              <a:spcBef>
                <a:spcPts val="0"/>
              </a:spcBef>
              <a:spcAft>
                <a:spcPts val="0"/>
              </a:spcAft>
              <a:buClr>
                <a:srgbClr val="202124"/>
              </a:buClr>
              <a:buSzPct val="100000"/>
              <a:buChar char="●"/>
            </a:pPr>
            <a:r>
              <a:rPr lang="en">
                <a:solidFill>
                  <a:srgbClr val="202124"/>
                </a:solidFill>
              </a:rPr>
              <a:t>Rpi, DHT-22 temperature and humidity sensor. XBee </a:t>
            </a:r>
            <a:r>
              <a:rPr lang="en">
                <a:solidFill>
                  <a:srgbClr val="202124"/>
                </a:solidFill>
              </a:rPr>
              <a:t>module</a:t>
            </a:r>
            <a:r>
              <a:rPr lang="en">
                <a:solidFill>
                  <a:srgbClr val="202124"/>
                </a:solidFill>
              </a:rPr>
              <a:t> is used for wireless communication between the end-nodes and the coordinating nodes</a:t>
            </a:r>
            <a:endParaRPr>
              <a:solidFill>
                <a:srgbClr val="202124"/>
              </a:solidFill>
            </a:endParaRPr>
          </a:p>
          <a:p>
            <a:pPr indent="-334327" lvl="0" marL="457200" rtl="0" algn="l">
              <a:lnSpc>
                <a:spcPct val="150000"/>
              </a:lnSpc>
              <a:spcBef>
                <a:spcPts val="0"/>
              </a:spcBef>
              <a:spcAft>
                <a:spcPts val="0"/>
              </a:spcAft>
              <a:buClr>
                <a:srgbClr val="202124"/>
              </a:buClr>
              <a:buSzPct val="100000"/>
              <a:buChar char="●"/>
            </a:pPr>
            <a:r>
              <a:rPr b="1" lang="en">
                <a:solidFill>
                  <a:srgbClr val="202124"/>
                </a:solidFill>
              </a:rPr>
              <a:t>The controller service:</a:t>
            </a:r>
            <a:r>
              <a:rPr lang="en">
                <a:solidFill>
                  <a:srgbClr val="202124"/>
                </a:solidFill>
              </a:rPr>
              <a:t> receives a data from all end nodes and calls the REST service to store these measurements in the cloud.</a:t>
            </a:r>
            <a:endParaRPr>
              <a:solidFill>
                <a:srgbClr val="202124"/>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Agriculture: Smart Irrigation</a:t>
            </a:r>
            <a:endParaRPr/>
          </a:p>
        </p:txBody>
      </p:sp>
      <p:sp>
        <p:nvSpPr>
          <p:cNvPr id="341" name="Google Shape;341;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b="1" lang="en">
                <a:solidFill>
                  <a:schemeClr val="dk1"/>
                </a:solidFill>
              </a:rPr>
              <a:t>Purpose</a:t>
            </a:r>
            <a:r>
              <a:rPr lang="en">
                <a:solidFill>
                  <a:schemeClr val="dk1"/>
                </a:solidFill>
              </a:rPr>
              <a:t>: uses IoT devices and </a:t>
            </a:r>
            <a:r>
              <a:rPr b="1" lang="en">
                <a:solidFill>
                  <a:schemeClr val="dk1"/>
                </a:solidFill>
              </a:rPr>
              <a:t>soil moisture sensors</a:t>
            </a:r>
            <a:r>
              <a:rPr lang="en">
                <a:solidFill>
                  <a:schemeClr val="dk1"/>
                </a:solidFill>
              </a:rPr>
              <a:t> to determine the amount of moisture levels go below a predefined threshold.</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Data on the moisture level is </a:t>
            </a:r>
            <a:r>
              <a:rPr b="1" lang="en">
                <a:solidFill>
                  <a:schemeClr val="dk1"/>
                </a:solidFill>
              </a:rPr>
              <a:t>collected in the cloud </a:t>
            </a:r>
            <a:r>
              <a:rPr lang="en">
                <a:solidFill>
                  <a:schemeClr val="dk1"/>
                </a:solidFill>
              </a:rPr>
              <a:t>where it is </a:t>
            </a:r>
            <a:r>
              <a:rPr b="1" lang="en">
                <a:solidFill>
                  <a:schemeClr val="dk1"/>
                </a:solidFill>
              </a:rPr>
              <a:t>analyzed to plan watering schedule.</a:t>
            </a:r>
            <a:endParaRPr b="1">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IoT printer</a:t>
            </a:r>
            <a:endParaRPr/>
          </a:p>
        </p:txBody>
      </p:sp>
      <p:sp>
        <p:nvSpPr>
          <p:cNvPr id="347" name="Google Shape;347;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b="1" lang="en">
                <a:solidFill>
                  <a:schemeClr val="dk1"/>
                </a:solidFill>
              </a:rPr>
              <a:t>Purpose</a:t>
            </a:r>
            <a:r>
              <a:rPr lang="en">
                <a:solidFill>
                  <a:schemeClr val="dk1"/>
                </a:solidFill>
              </a:rPr>
              <a:t>: to print a daily briefing every morning.</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The daily briefing comprises </a:t>
            </a:r>
            <a:r>
              <a:rPr b="1" lang="en">
                <a:solidFill>
                  <a:schemeClr val="dk1"/>
                </a:solidFill>
              </a:rPr>
              <a:t>of the current weather information</a:t>
            </a:r>
            <a:r>
              <a:rPr lang="en">
                <a:solidFill>
                  <a:schemeClr val="dk1"/>
                </a:solidFill>
              </a:rPr>
              <a:t>, </a:t>
            </a:r>
            <a:r>
              <a:rPr b="1" lang="en">
                <a:solidFill>
                  <a:schemeClr val="dk1"/>
                </a:solidFill>
              </a:rPr>
              <a:t>weather predictions for the day </a:t>
            </a:r>
            <a:r>
              <a:rPr lang="en">
                <a:solidFill>
                  <a:schemeClr val="dk1"/>
                </a:solidFill>
              </a:rPr>
              <a:t>and the </a:t>
            </a:r>
            <a:r>
              <a:rPr b="1" lang="en">
                <a:solidFill>
                  <a:schemeClr val="dk1"/>
                </a:solidFill>
              </a:rPr>
              <a:t>user’s schedule for the day </a:t>
            </a:r>
            <a:r>
              <a:rPr lang="en">
                <a:solidFill>
                  <a:schemeClr val="dk1"/>
                </a:solidFill>
              </a:rPr>
              <a:t>(obtained from the user’s Google </a:t>
            </a:r>
            <a:r>
              <a:rPr lang="en">
                <a:solidFill>
                  <a:schemeClr val="dk1"/>
                </a:solidFill>
              </a:rPr>
              <a:t>Calendar</a:t>
            </a:r>
            <a:r>
              <a:rPr lang="en">
                <a:solidFill>
                  <a:schemeClr val="dk1"/>
                </a:solidFill>
              </a:rPr>
              <a:t> account)</a:t>
            </a:r>
            <a:endParaRPr>
              <a:solidFill>
                <a:schemeClr val="dk1"/>
              </a:solidFill>
            </a:endParaRPr>
          </a:p>
          <a:p>
            <a:pPr indent="0" lvl="0" marL="0" rtl="0" algn="l">
              <a:lnSpc>
                <a:spcPct val="150000"/>
              </a:lnSpc>
              <a:spcBef>
                <a:spcPts val="1200"/>
              </a:spcBef>
              <a:spcAft>
                <a:spcPts val="1200"/>
              </a:spcAft>
              <a:buNone/>
            </a:pPr>
            <a:r>
              <a:t/>
            </a:r>
            <a:endParaRPr>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61"/>
          <p:cNvPicPr preferRelativeResize="0"/>
          <p:nvPr/>
        </p:nvPicPr>
        <p:blipFill>
          <a:blip r:embed="rId3">
            <a:alphaModFix/>
          </a:blip>
          <a:stretch>
            <a:fillRect/>
          </a:stretch>
        </p:blipFill>
        <p:spPr>
          <a:xfrm>
            <a:off x="4331825" y="151100"/>
            <a:ext cx="4760900" cy="4351599"/>
          </a:xfrm>
          <a:prstGeom prst="rect">
            <a:avLst/>
          </a:prstGeom>
          <a:noFill/>
          <a:ln>
            <a:noFill/>
          </a:ln>
        </p:spPr>
      </p:pic>
      <p:pic>
        <p:nvPicPr>
          <p:cNvPr id="353" name="Google Shape;353;p61"/>
          <p:cNvPicPr preferRelativeResize="0"/>
          <p:nvPr/>
        </p:nvPicPr>
        <p:blipFill>
          <a:blip r:embed="rId4">
            <a:alphaModFix/>
          </a:blip>
          <a:stretch>
            <a:fillRect/>
          </a:stretch>
        </p:blipFill>
        <p:spPr>
          <a:xfrm>
            <a:off x="152400" y="255900"/>
            <a:ext cx="4119600" cy="3362325"/>
          </a:xfrm>
          <a:prstGeom prst="rect">
            <a:avLst/>
          </a:prstGeom>
          <a:noFill/>
          <a:ln>
            <a:noFill/>
          </a:ln>
        </p:spPr>
      </p:pic>
      <p:sp>
        <p:nvSpPr>
          <p:cNvPr id="354" name="Google Shape;354;p61"/>
          <p:cNvSpPr txBox="1"/>
          <p:nvPr/>
        </p:nvSpPr>
        <p:spPr>
          <a:xfrm>
            <a:off x="7100100" y="324650"/>
            <a:ext cx="13191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Layers 1, 2</a:t>
            </a:r>
            <a:endParaRPr/>
          </a:p>
        </p:txBody>
      </p:sp>
      <p:sp>
        <p:nvSpPr>
          <p:cNvPr id="355" name="Google Shape;355;p61"/>
          <p:cNvSpPr txBox="1"/>
          <p:nvPr/>
        </p:nvSpPr>
        <p:spPr>
          <a:xfrm>
            <a:off x="333225" y="3938800"/>
            <a:ext cx="4630800" cy="9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rgbClr val="333333"/>
                </a:solidFill>
                <a:highlight>
                  <a:srgbClr val="FFFFFF"/>
                </a:highlight>
              </a:rPr>
              <a:t>Example: Consider an IOT device that monitors the lights in a house. </a:t>
            </a:r>
            <a:endParaRPr b="1" sz="1050">
              <a:solidFill>
                <a:srgbClr val="333333"/>
              </a:solidFill>
              <a:highlight>
                <a:srgbClr val="FFFFFF"/>
              </a:highlight>
            </a:endParaRPr>
          </a:p>
          <a:p>
            <a:pPr indent="0" lvl="0" marL="0" rtl="0" algn="l">
              <a:spcBef>
                <a:spcPts val="0"/>
              </a:spcBef>
              <a:spcAft>
                <a:spcPts val="0"/>
              </a:spcAft>
              <a:buNone/>
            </a:pPr>
            <a:r>
              <a:t/>
            </a:r>
            <a:endParaRPr b="1" sz="1050">
              <a:solidFill>
                <a:srgbClr val="333333"/>
              </a:solidFill>
              <a:highlight>
                <a:srgbClr val="FFFFFF"/>
              </a:highlight>
            </a:endParaRPr>
          </a:p>
          <a:p>
            <a:pPr indent="0" lvl="0" marL="0" rtl="0" algn="l">
              <a:spcBef>
                <a:spcPts val="0"/>
              </a:spcBef>
              <a:spcAft>
                <a:spcPts val="0"/>
              </a:spcAft>
              <a:buNone/>
            </a:pPr>
            <a:r>
              <a:rPr b="1" lang="en" sz="1050">
                <a:solidFill>
                  <a:srgbClr val="333333"/>
                </a:solidFill>
                <a:highlight>
                  <a:srgbClr val="FFFFFF"/>
                </a:highlight>
              </a:rPr>
              <a:t>The lights are controlled through switches. </a:t>
            </a:r>
            <a:endParaRPr b="1" sz="1050">
              <a:solidFill>
                <a:srgbClr val="333333"/>
              </a:solidFill>
              <a:highlight>
                <a:srgbClr val="FFFFFF"/>
              </a:highlight>
            </a:endParaRPr>
          </a:p>
          <a:p>
            <a:pPr indent="0" lvl="0" marL="0" rtl="0" algn="l">
              <a:spcBef>
                <a:spcPts val="0"/>
              </a:spcBef>
              <a:spcAft>
                <a:spcPts val="0"/>
              </a:spcAft>
              <a:buNone/>
            </a:pPr>
            <a:r>
              <a:t/>
            </a:r>
            <a:endParaRPr b="1" sz="1050">
              <a:solidFill>
                <a:srgbClr val="333333"/>
              </a:solidFill>
              <a:highlight>
                <a:srgbClr val="FFFFFF"/>
              </a:highlight>
            </a:endParaRPr>
          </a:p>
          <a:p>
            <a:pPr indent="0" lvl="0" marL="0" rtl="0" algn="l">
              <a:spcBef>
                <a:spcPts val="0"/>
              </a:spcBef>
              <a:spcAft>
                <a:spcPts val="0"/>
              </a:spcAft>
              <a:buNone/>
            </a:pPr>
            <a:r>
              <a:rPr b="1" lang="en" sz="1050">
                <a:solidFill>
                  <a:srgbClr val="333333"/>
                </a:solidFill>
                <a:highlight>
                  <a:srgbClr val="FFFFFF"/>
                </a:highlight>
              </a:rPr>
              <a:t>Status of each light is maintained in a local database.</a:t>
            </a:r>
            <a:endParaRPr b="1"/>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62"/>
          <p:cNvPicPr preferRelativeResize="0"/>
          <p:nvPr/>
        </p:nvPicPr>
        <p:blipFill>
          <a:blip r:embed="rId3">
            <a:alphaModFix/>
          </a:blip>
          <a:stretch>
            <a:fillRect/>
          </a:stretch>
        </p:blipFill>
        <p:spPr>
          <a:xfrm>
            <a:off x="59125" y="204650"/>
            <a:ext cx="3617350" cy="3362325"/>
          </a:xfrm>
          <a:prstGeom prst="rect">
            <a:avLst/>
          </a:prstGeom>
          <a:noFill/>
          <a:ln>
            <a:noFill/>
          </a:ln>
        </p:spPr>
      </p:pic>
      <p:pic>
        <p:nvPicPr>
          <p:cNvPr id="361" name="Google Shape;361;p62"/>
          <p:cNvPicPr preferRelativeResize="0"/>
          <p:nvPr/>
        </p:nvPicPr>
        <p:blipFill>
          <a:blip r:embed="rId4">
            <a:alphaModFix/>
          </a:blip>
          <a:stretch>
            <a:fillRect/>
          </a:stretch>
        </p:blipFill>
        <p:spPr>
          <a:xfrm>
            <a:off x="3930675" y="204650"/>
            <a:ext cx="5069450" cy="4126750"/>
          </a:xfrm>
          <a:prstGeom prst="rect">
            <a:avLst/>
          </a:prstGeom>
          <a:noFill/>
          <a:ln>
            <a:noFill/>
          </a:ln>
        </p:spPr>
      </p:pic>
      <p:sp>
        <p:nvSpPr>
          <p:cNvPr id="362" name="Google Shape;362;p62"/>
          <p:cNvSpPr/>
          <p:nvPr/>
        </p:nvSpPr>
        <p:spPr>
          <a:xfrm>
            <a:off x="3760075" y="3101475"/>
            <a:ext cx="299100" cy="888600"/>
          </a:xfrm>
          <a:prstGeom prst="rightArrow">
            <a:avLst>
              <a:gd fmla="val 50000" name="adj1"/>
              <a:gd fmla="val 646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 name="Google Shape;363;p62"/>
          <p:cNvCxnSpPr/>
          <p:nvPr/>
        </p:nvCxnSpPr>
        <p:spPr>
          <a:xfrm>
            <a:off x="4161700" y="4246375"/>
            <a:ext cx="1990800" cy="0"/>
          </a:xfrm>
          <a:prstGeom prst="straightConnector1">
            <a:avLst/>
          </a:prstGeom>
          <a:noFill/>
          <a:ln cap="flat" cmpd="sng" w="19050">
            <a:solidFill>
              <a:srgbClr val="FF0000"/>
            </a:solidFill>
            <a:prstDash val="solid"/>
            <a:round/>
            <a:headEnd len="med" w="med" type="none"/>
            <a:tailEnd len="med" w="med" type="none"/>
          </a:ln>
        </p:spPr>
      </p:cxnSp>
      <p:sp>
        <p:nvSpPr>
          <p:cNvPr id="364" name="Google Shape;364;p62"/>
          <p:cNvSpPr txBox="1"/>
          <p:nvPr/>
        </p:nvSpPr>
        <p:spPr>
          <a:xfrm>
            <a:off x="6613050" y="308275"/>
            <a:ext cx="22470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Layers 1, 2, 3 (may or may not) and 4</a:t>
            </a:r>
            <a:endParaRPr/>
          </a:p>
        </p:txBody>
      </p:sp>
      <p:sp>
        <p:nvSpPr>
          <p:cNvPr id="365" name="Google Shape;365;p62"/>
          <p:cNvSpPr txBox="1"/>
          <p:nvPr/>
        </p:nvSpPr>
        <p:spPr>
          <a:xfrm>
            <a:off x="137575" y="3719700"/>
            <a:ext cx="41622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rgbClr val="FF0000"/>
                </a:solidFill>
                <a:highlight>
                  <a:srgbClr val="FFFFFF"/>
                </a:highlight>
              </a:rPr>
              <a:t>Ex: A single node monitors the soil moisture in the field. </a:t>
            </a:r>
            <a:endParaRPr b="1" sz="1150">
              <a:solidFill>
                <a:srgbClr val="FF0000"/>
              </a:solidFill>
              <a:highlight>
                <a:srgbClr val="FFFFFF"/>
              </a:highlight>
            </a:endParaRPr>
          </a:p>
          <a:p>
            <a:pPr indent="0" lvl="0" marL="0" rtl="0" algn="l">
              <a:spcBef>
                <a:spcPts val="0"/>
              </a:spcBef>
              <a:spcAft>
                <a:spcPts val="0"/>
              </a:spcAft>
              <a:buNone/>
            </a:pPr>
            <a:r>
              <a:t/>
            </a:r>
            <a:endParaRPr b="1" sz="1150">
              <a:solidFill>
                <a:srgbClr val="FF0000"/>
              </a:solidFill>
              <a:highlight>
                <a:srgbClr val="FFFFFF"/>
              </a:highlight>
            </a:endParaRPr>
          </a:p>
          <a:p>
            <a:pPr indent="0" lvl="0" marL="0" rtl="0" algn="l">
              <a:spcBef>
                <a:spcPts val="0"/>
              </a:spcBef>
              <a:spcAft>
                <a:spcPts val="0"/>
              </a:spcAft>
              <a:buNone/>
            </a:pPr>
            <a:r>
              <a:rPr b="1" lang="en" sz="1150">
                <a:solidFill>
                  <a:srgbClr val="FF0000"/>
                </a:solidFill>
                <a:highlight>
                  <a:srgbClr val="FFFFFF"/>
                </a:highlight>
              </a:rPr>
              <a:t>This is sent to the database on cloud using REST APIs. </a:t>
            </a:r>
            <a:endParaRPr b="1" sz="1150">
              <a:solidFill>
                <a:srgbClr val="FF0000"/>
              </a:solidFill>
              <a:highlight>
                <a:srgbClr val="FFFFFF"/>
              </a:highlight>
            </a:endParaRPr>
          </a:p>
          <a:p>
            <a:pPr indent="0" lvl="0" marL="0" rtl="0" algn="l">
              <a:spcBef>
                <a:spcPts val="0"/>
              </a:spcBef>
              <a:spcAft>
                <a:spcPts val="0"/>
              </a:spcAft>
              <a:buNone/>
            </a:pPr>
            <a:r>
              <a:t/>
            </a:r>
            <a:endParaRPr b="1" sz="1150">
              <a:solidFill>
                <a:srgbClr val="FF0000"/>
              </a:solidFill>
              <a:highlight>
                <a:srgbClr val="FFFFFF"/>
              </a:highlight>
            </a:endParaRPr>
          </a:p>
          <a:p>
            <a:pPr indent="0" lvl="0" marL="0" rtl="0" algn="l">
              <a:spcBef>
                <a:spcPts val="0"/>
              </a:spcBef>
              <a:spcAft>
                <a:spcPts val="0"/>
              </a:spcAft>
              <a:buNone/>
            </a:pPr>
            <a:r>
              <a:rPr b="1" lang="en" sz="1150">
                <a:solidFill>
                  <a:srgbClr val="FF0000"/>
                </a:solidFill>
                <a:highlight>
                  <a:srgbClr val="FFFFFF"/>
                </a:highlight>
              </a:rPr>
              <a:t>Controller service continuously monitors moisture levels. </a:t>
            </a:r>
            <a:endParaRPr b="1" sz="1500">
              <a:solidFill>
                <a:srgbClr val="FF0000"/>
              </a:solidFill>
            </a:endParaRPr>
          </a:p>
        </p:txBody>
      </p:sp>
      <p:sp>
        <p:nvSpPr>
          <p:cNvPr id="366" name="Google Shape;366;p62"/>
          <p:cNvSpPr txBox="1"/>
          <p:nvPr/>
        </p:nvSpPr>
        <p:spPr>
          <a:xfrm>
            <a:off x="6822475" y="4337550"/>
            <a:ext cx="22470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Node has processing capability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8"/>
          <p:cNvSpPr txBox="1"/>
          <p:nvPr>
            <p:ph type="title"/>
          </p:nvPr>
        </p:nvSpPr>
        <p:spPr>
          <a:xfrm>
            <a:off x="311700" y="103300"/>
            <a:ext cx="8520600" cy="76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Wireless HART - </a:t>
            </a:r>
            <a:r>
              <a:rPr lang="en" sz="1050">
                <a:solidFill>
                  <a:srgbClr val="4D5156"/>
                </a:solidFill>
                <a:highlight>
                  <a:srgbClr val="FFFFFF"/>
                </a:highlight>
              </a:rPr>
              <a:t> </a:t>
            </a:r>
            <a:r>
              <a:rPr lang="en"/>
              <a:t>Wireless Highway Addressable Remote Transducer (WirelessHART, WH) Protocol </a:t>
            </a:r>
            <a:endParaRPr/>
          </a:p>
        </p:txBody>
      </p:sp>
      <p:pic>
        <p:nvPicPr>
          <p:cNvPr id="81" name="Google Shape;81;p18"/>
          <p:cNvPicPr preferRelativeResize="0"/>
          <p:nvPr/>
        </p:nvPicPr>
        <p:blipFill>
          <a:blip r:embed="rId3">
            <a:alphaModFix/>
          </a:blip>
          <a:stretch>
            <a:fillRect/>
          </a:stretch>
        </p:blipFill>
        <p:spPr>
          <a:xfrm>
            <a:off x="1288850" y="1193225"/>
            <a:ext cx="6169925" cy="3853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63"/>
          <p:cNvPicPr preferRelativeResize="0"/>
          <p:nvPr/>
        </p:nvPicPr>
        <p:blipFill>
          <a:blip r:embed="rId3">
            <a:alphaModFix/>
          </a:blip>
          <a:stretch>
            <a:fillRect/>
          </a:stretch>
        </p:blipFill>
        <p:spPr>
          <a:xfrm>
            <a:off x="76875" y="308575"/>
            <a:ext cx="3617350" cy="3362325"/>
          </a:xfrm>
          <a:prstGeom prst="rect">
            <a:avLst/>
          </a:prstGeom>
          <a:noFill/>
          <a:ln>
            <a:noFill/>
          </a:ln>
        </p:spPr>
      </p:pic>
      <p:pic>
        <p:nvPicPr>
          <p:cNvPr id="372" name="Google Shape;372;p63"/>
          <p:cNvPicPr preferRelativeResize="0"/>
          <p:nvPr/>
        </p:nvPicPr>
        <p:blipFill>
          <a:blip r:embed="rId4">
            <a:alphaModFix/>
          </a:blip>
          <a:stretch>
            <a:fillRect/>
          </a:stretch>
        </p:blipFill>
        <p:spPr>
          <a:xfrm>
            <a:off x="3913150" y="253575"/>
            <a:ext cx="5018626" cy="4095350"/>
          </a:xfrm>
          <a:prstGeom prst="rect">
            <a:avLst/>
          </a:prstGeom>
          <a:noFill/>
          <a:ln>
            <a:noFill/>
          </a:ln>
        </p:spPr>
      </p:pic>
      <p:sp>
        <p:nvSpPr>
          <p:cNvPr id="373" name="Google Shape;373;p63"/>
          <p:cNvSpPr/>
          <p:nvPr/>
        </p:nvSpPr>
        <p:spPr>
          <a:xfrm>
            <a:off x="3745075" y="2734100"/>
            <a:ext cx="299100" cy="888600"/>
          </a:xfrm>
          <a:prstGeom prst="rightArrow">
            <a:avLst>
              <a:gd fmla="val 50000" name="adj1"/>
              <a:gd fmla="val 646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 name="Google Shape;374;p63"/>
          <p:cNvCxnSpPr/>
          <p:nvPr/>
        </p:nvCxnSpPr>
        <p:spPr>
          <a:xfrm>
            <a:off x="4044175" y="3823300"/>
            <a:ext cx="1990800" cy="0"/>
          </a:xfrm>
          <a:prstGeom prst="straightConnector1">
            <a:avLst/>
          </a:prstGeom>
          <a:noFill/>
          <a:ln cap="flat" cmpd="sng" w="19050">
            <a:solidFill>
              <a:srgbClr val="FF0000"/>
            </a:solidFill>
            <a:prstDash val="solid"/>
            <a:round/>
            <a:headEnd len="med" w="med" type="none"/>
            <a:tailEnd len="med" w="med" type="none"/>
          </a:ln>
        </p:spPr>
      </p:cxnSp>
      <p:sp>
        <p:nvSpPr>
          <p:cNvPr id="375" name="Google Shape;375;p63"/>
          <p:cNvSpPr txBox="1"/>
          <p:nvPr/>
        </p:nvSpPr>
        <p:spPr>
          <a:xfrm>
            <a:off x="7236750" y="460975"/>
            <a:ext cx="13191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Layers 1 to 6</a:t>
            </a:r>
            <a:endParaRPr/>
          </a:p>
        </p:txBody>
      </p:sp>
      <p:sp>
        <p:nvSpPr>
          <p:cNvPr id="376" name="Google Shape;376;p63"/>
          <p:cNvSpPr txBox="1"/>
          <p:nvPr/>
        </p:nvSpPr>
        <p:spPr>
          <a:xfrm>
            <a:off x="76875" y="4185575"/>
            <a:ext cx="65607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450">
                <a:solidFill>
                  <a:srgbClr val="333333"/>
                </a:solidFill>
                <a:highlight>
                  <a:srgbClr val="FFFFFF"/>
                </a:highlight>
              </a:rPr>
              <a:t>Example: </a:t>
            </a:r>
            <a:r>
              <a:rPr lang="en" sz="1450">
                <a:solidFill>
                  <a:srgbClr val="333333"/>
                </a:solidFill>
                <a:highlight>
                  <a:srgbClr val="FFFFFF"/>
                </a:highlight>
              </a:rPr>
              <a:t>A node is monitoring a package using devices like accelerometer and gyroscope. </a:t>
            </a:r>
            <a:r>
              <a:rPr lang="en" sz="1450">
                <a:solidFill>
                  <a:srgbClr val="FF0000"/>
                </a:solidFill>
                <a:highlight>
                  <a:srgbClr val="FFFFFF"/>
                </a:highlight>
              </a:rPr>
              <a:t>Needed to monitor the activity for a longer duration</a:t>
            </a:r>
            <a:endParaRPr sz="1800">
              <a:solidFill>
                <a:srgbClr val="FF0000"/>
              </a:solidFill>
            </a:endParaRPr>
          </a:p>
        </p:txBody>
      </p:sp>
      <p:sp>
        <p:nvSpPr>
          <p:cNvPr id="377" name="Google Shape;377;p63"/>
          <p:cNvSpPr txBox="1"/>
          <p:nvPr/>
        </p:nvSpPr>
        <p:spPr>
          <a:xfrm>
            <a:off x="6822475" y="4337550"/>
            <a:ext cx="22470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Analysis/Processing capability shifted to Cloud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64"/>
          <p:cNvPicPr preferRelativeResize="0"/>
          <p:nvPr/>
        </p:nvPicPr>
        <p:blipFill>
          <a:blip r:embed="rId3">
            <a:alphaModFix/>
          </a:blip>
          <a:stretch>
            <a:fillRect/>
          </a:stretch>
        </p:blipFill>
        <p:spPr>
          <a:xfrm>
            <a:off x="111075" y="0"/>
            <a:ext cx="3383425" cy="3248423"/>
          </a:xfrm>
          <a:prstGeom prst="rect">
            <a:avLst/>
          </a:prstGeom>
          <a:noFill/>
          <a:ln>
            <a:noFill/>
          </a:ln>
        </p:spPr>
      </p:pic>
      <p:pic>
        <p:nvPicPr>
          <p:cNvPr id="383" name="Google Shape;383;p64"/>
          <p:cNvPicPr preferRelativeResize="0"/>
          <p:nvPr/>
        </p:nvPicPr>
        <p:blipFill>
          <a:blip r:embed="rId4">
            <a:alphaModFix/>
          </a:blip>
          <a:stretch>
            <a:fillRect/>
          </a:stretch>
        </p:blipFill>
        <p:spPr>
          <a:xfrm>
            <a:off x="3905050" y="82675"/>
            <a:ext cx="5069450" cy="3873226"/>
          </a:xfrm>
          <a:prstGeom prst="rect">
            <a:avLst/>
          </a:prstGeom>
          <a:noFill/>
          <a:ln>
            <a:noFill/>
          </a:ln>
        </p:spPr>
      </p:pic>
      <p:sp>
        <p:nvSpPr>
          <p:cNvPr id="384" name="Google Shape;384;p64"/>
          <p:cNvSpPr txBox="1"/>
          <p:nvPr/>
        </p:nvSpPr>
        <p:spPr>
          <a:xfrm>
            <a:off x="6843800" y="239225"/>
            <a:ext cx="13191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Layers 1 to 6</a:t>
            </a:r>
            <a:endParaRPr/>
          </a:p>
        </p:txBody>
      </p:sp>
      <p:sp>
        <p:nvSpPr>
          <p:cNvPr id="385" name="Google Shape;385;p64"/>
          <p:cNvSpPr/>
          <p:nvPr/>
        </p:nvSpPr>
        <p:spPr>
          <a:xfrm>
            <a:off x="3854050" y="2571750"/>
            <a:ext cx="299100" cy="888600"/>
          </a:xfrm>
          <a:prstGeom prst="rightArrow">
            <a:avLst>
              <a:gd fmla="val 50000" name="adj1"/>
              <a:gd fmla="val 646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4"/>
          <p:cNvSpPr txBox="1"/>
          <p:nvPr/>
        </p:nvSpPr>
        <p:spPr>
          <a:xfrm>
            <a:off x="3494500" y="4024325"/>
            <a:ext cx="5605500" cy="892800"/>
          </a:xfrm>
          <a:prstGeom prst="rect">
            <a:avLst/>
          </a:prstGeom>
          <a:noFill/>
          <a:ln>
            <a:noFill/>
          </a:ln>
        </p:spPr>
        <p:txBody>
          <a:bodyPr anchorCtr="0" anchor="t" bIns="91425" lIns="91425" spcFirstLastPara="1" rIns="91425" wrap="square" tIns="91425">
            <a:spAutoFit/>
          </a:bodyPr>
          <a:lstStyle/>
          <a:p>
            <a:pPr indent="-301625" lvl="0" marL="457200" rtl="0" algn="l">
              <a:spcBef>
                <a:spcPts val="0"/>
              </a:spcBef>
              <a:spcAft>
                <a:spcPts val="0"/>
              </a:spcAft>
              <a:buClr>
                <a:srgbClr val="333333"/>
              </a:buClr>
              <a:buSzPts val="1150"/>
              <a:buChar char="●"/>
            </a:pPr>
            <a:r>
              <a:rPr b="1" lang="en" sz="1150">
                <a:solidFill>
                  <a:srgbClr val="333333"/>
                </a:solidFill>
                <a:highlight>
                  <a:srgbClr val="FFFFFF"/>
                </a:highlight>
              </a:rPr>
              <a:t>IOT level 4 - </a:t>
            </a:r>
            <a:r>
              <a:rPr lang="en" sz="1150">
                <a:solidFill>
                  <a:srgbClr val="333333"/>
                </a:solidFill>
                <a:highlight>
                  <a:srgbClr val="FFFFFF"/>
                </a:highlight>
              </a:rPr>
              <a:t>Multiple nodes collect information and store in the cloud. </a:t>
            </a:r>
            <a:endParaRPr sz="1150">
              <a:solidFill>
                <a:srgbClr val="333333"/>
              </a:solidFill>
              <a:highlight>
                <a:srgbClr val="FFFFFF"/>
              </a:highlight>
            </a:endParaRPr>
          </a:p>
          <a:p>
            <a:pPr indent="-301625" lvl="0" marL="457200" rtl="0" algn="l">
              <a:spcBef>
                <a:spcPts val="0"/>
              </a:spcBef>
              <a:spcAft>
                <a:spcPts val="0"/>
              </a:spcAft>
              <a:buClr>
                <a:srgbClr val="333333"/>
              </a:buClr>
              <a:buSzPts val="1150"/>
              <a:buChar char="●"/>
            </a:pPr>
            <a:r>
              <a:rPr lang="en" sz="1150">
                <a:solidFill>
                  <a:srgbClr val="333333"/>
                </a:solidFill>
                <a:highlight>
                  <a:srgbClr val="FFFFFF"/>
                </a:highlight>
              </a:rPr>
              <a:t>A cloud based application controls the system. </a:t>
            </a:r>
            <a:endParaRPr sz="1150">
              <a:solidFill>
                <a:srgbClr val="333333"/>
              </a:solidFill>
              <a:highlight>
                <a:srgbClr val="FFFFFF"/>
              </a:highlight>
            </a:endParaRPr>
          </a:p>
          <a:p>
            <a:pPr indent="-301625" lvl="0" marL="457200" rtl="0" algn="l">
              <a:spcBef>
                <a:spcPts val="0"/>
              </a:spcBef>
              <a:spcAft>
                <a:spcPts val="0"/>
              </a:spcAft>
              <a:buClr>
                <a:srgbClr val="333333"/>
              </a:buClr>
              <a:buSzPts val="1150"/>
              <a:buChar char="●"/>
            </a:pPr>
            <a:r>
              <a:rPr lang="en" sz="1150" u="sng">
                <a:solidFill>
                  <a:srgbClr val="333333"/>
                </a:solidFill>
                <a:highlight>
                  <a:srgbClr val="FFFFFF"/>
                </a:highlight>
              </a:rPr>
              <a:t>Local and remote observer nodes are present that </a:t>
            </a:r>
            <a:r>
              <a:rPr lang="en" sz="1150" u="sng">
                <a:solidFill>
                  <a:srgbClr val="FF0000"/>
                </a:solidFill>
                <a:highlight>
                  <a:srgbClr val="FFFFFF"/>
                </a:highlight>
              </a:rPr>
              <a:t>subscribe to and receive information collected in cloud from various devices. </a:t>
            </a:r>
            <a:endParaRPr sz="1500" u="sng">
              <a:solidFill>
                <a:srgbClr val="FF0000"/>
              </a:solidFill>
            </a:endParaRPr>
          </a:p>
        </p:txBody>
      </p:sp>
      <p:sp>
        <p:nvSpPr>
          <p:cNvPr id="387" name="Google Shape;387;p64"/>
          <p:cNvSpPr txBox="1"/>
          <p:nvPr/>
        </p:nvSpPr>
        <p:spPr>
          <a:xfrm>
            <a:off x="86050" y="3331100"/>
            <a:ext cx="3768000" cy="168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50">
                <a:solidFill>
                  <a:srgbClr val="333333"/>
                </a:solidFill>
                <a:highlight>
                  <a:srgbClr val="FFFFFF"/>
                </a:highlight>
              </a:rPr>
              <a:t>Example: </a:t>
            </a:r>
            <a:r>
              <a:rPr lang="en" sz="1150">
                <a:solidFill>
                  <a:srgbClr val="FF0000"/>
                </a:solidFill>
                <a:highlight>
                  <a:srgbClr val="FFFFFF"/>
                </a:highlight>
              </a:rPr>
              <a:t>Noise monitoring of a area requires various nodes functioning independent of each other. </a:t>
            </a:r>
            <a:endParaRPr sz="1150">
              <a:solidFill>
                <a:srgbClr val="FF0000"/>
              </a:solidFill>
              <a:highlight>
                <a:srgbClr val="FFFFFF"/>
              </a:highlight>
            </a:endParaRPr>
          </a:p>
          <a:p>
            <a:pPr indent="0" lvl="0" marL="0" rtl="0" algn="l">
              <a:lnSpc>
                <a:spcPct val="115000"/>
              </a:lnSpc>
              <a:spcBef>
                <a:spcPts val="800"/>
              </a:spcBef>
              <a:spcAft>
                <a:spcPts val="0"/>
              </a:spcAft>
              <a:buNone/>
            </a:pPr>
            <a:r>
              <a:rPr lang="en" sz="1150">
                <a:solidFill>
                  <a:srgbClr val="333333"/>
                </a:solidFill>
                <a:highlight>
                  <a:srgbClr val="FFFFFF"/>
                </a:highlight>
              </a:rPr>
              <a:t>Each has its </a:t>
            </a:r>
            <a:r>
              <a:rPr lang="en" sz="1150">
                <a:solidFill>
                  <a:srgbClr val="FF0000"/>
                </a:solidFill>
                <a:highlight>
                  <a:srgbClr val="FFFFFF"/>
                </a:highlight>
              </a:rPr>
              <a:t>own controller service. </a:t>
            </a:r>
            <a:endParaRPr sz="1150">
              <a:solidFill>
                <a:srgbClr val="FF0000"/>
              </a:solidFill>
              <a:highlight>
                <a:srgbClr val="FFFFFF"/>
              </a:highlight>
            </a:endParaRPr>
          </a:p>
          <a:p>
            <a:pPr indent="0" lvl="0" marL="0" rtl="0" algn="l">
              <a:lnSpc>
                <a:spcPct val="115000"/>
              </a:lnSpc>
              <a:spcBef>
                <a:spcPts val="800"/>
              </a:spcBef>
              <a:spcAft>
                <a:spcPts val="0"/>
              </a:spcAft>
              <a:buNone/>
            </a:pPr>
            <a:r>
              <a:rPr lang="en" sz="1150">
                <a:solidFill>
                  <a:srgbClr val="333333"/>
                </a:solidFill>
                <a:highlight>
                  <a:srgbClr val="FFFFFF"/>
                </a:highlight>
              </a:rPr>
              <a:t>Data is </a:t>
            </a:r>
            <a:r>
              <a:rPr lang="en" sz="1150">
                <a:solidFill>
                  <a:srgbClr val="FF0000"/>
                </a:solidFill>
                <a:highlight>
                  <a:srgbClr val="FFFFFF"/>
                </a:highlight>
              </a:rPr>
              <a:t>stored in cloud database</a:t>
            </a:r>
            <a:r>
              <a:rPr lang="en" sz="1150">
                <a:solidFill>
                  <a:srgbClr val="333333"/>
                </a:solidFill>
                <a:highlight>
                  <a:srgbClr val="FFFFFF"/>
                </a:highlight>
              </a:rPr>
              <a:t>. </a:t>
            </a:r>
            <a:endParaRPr sz="1150">
              <a:solidFill>
                <a:srgbClr val="333333"/>
              </a:solidFill>
              <a:highlight>
                <a:srgbClr val="FFFFFF"/>
              </a:highlight>
            </a:endParaRPr>
          </a:p>
          <a:p>
            <a:pPr indent="0" lvl="0" marL="0" rtl="0" algn="l">
              <a:lnSpc>
                <a:spcPct val="115000"/>
              </a:lnSpc>
              <a:spcBef>
                <a:spcPts val="800"/>
              </a:spcBef>
              <a:spcAft>
                <a:spcPts val="800"/>
              </a:spcAft>
              <a:buNone/>
            </a:pPr>
            <a:r>
              <a:rPr lang="en" sz="1150">
                <a:solidFill>
                  <a:srgbClr val="333333"/>
                </a:solidFill>
                <a:highlight>
                  <a:srgbClr val="FFFFFF"/>
                </a:highlight>
              </a:rPr>
              <a:t>Analysis is done on the cloud and the entire IOT system is monitored on the cloud using an application.</a:t>
            </a:r>
            <a:endParaRPr sz="1150">
              <a:solidFill>
                <a:srgbClr val="333333"/>
              </a:solidFill>
              <a:highlight>
                <a:srgbClr val="FFFFFF"/>
              </a:highlight>
            </a:endParaRPr>
          </a:p>
        </p:txBody>
      </p:sp>
      <p:sp>
        <p:nvSpPr>
          <p:cNvPr id="388" name="Google Shape;388;p64"/>
          <p:cNvSpPr txBox="1"/>
          <p:nvPr/>
        </p:nvSpPr>
        <p:spPr>
          <a:xfrm>
            <a:off x="4279250" y="3460350"/>
            <a:ext cx="2247000" cy="492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Analysis/Processing capability at local level + Topology - one to one </a:t>
            </a:r>
            <a:endParaRPr sz="1000"/>
          </a:p>
        </p:txBody>
      </p:sp>
      <p:sp>
        <p:nvSpPr>
          <p:cNvPr id="389" name="Google Shape;389;p64"/>
          <p:cNvSpPr txBox="1"/>
          <p:nvPr/>
        </p:nvSpPr>
        <p:spPr>
          <a:xfrm>
            <a:off x="4572000" y="494525"/>
            <a:ext cx="3978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u="sng">
                <a:solidFill>
                  <a:srgbClr val="FF0000"/>
                </a:solidFill>
                <a:highlight>
                  <a:schemeClr val="lt1"/>
                </a:highlight>
              </a:rPr>
              <a:t>Observer nodes can process information and use it for applications but do not perform control functions.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5"/>
          <p:cNvSpPr txBox="1"/>
          <p:nvPr/>
        </p:nvSpPr>
        <p:spPr>
          <a:xfrm>
            <a:off x="4273025" y="3892950"/>
            <a:ext cx="4751100" cy="1089900"/>
          </a:xfrm>
          <a:prstGeom prst="rect">
            <a:avLst/>
          </a:prstGeom>
          <a:noFill/>
          <a:ln>
            <a:noFill/>
          </a:ln>
        </p:spPr>
        <p:txBody>
          <a:bodyPr anchorCtr="0" anchor="t" bIns="91425" lIns="91425" spcFirstLastPara="1" rIns="91425" wrap="square" tIns="91425">
            <a:spAutoFit/>
          </a:bodyPr>
          <a:lstStyle/>
          <a:p>
            <a:pPr indent="-295275" lvl="0" marL="457200" rtl="0" algn="l">
              <a:lnSpc>
                <a:spcPct val="115000"/>
              </a:lnSpc>
              <a:spcBef>
                <a:spcPts val="0"/>
              </a:spcBef>
              <a:spcAft>
                <a:spcPts val="0"/>
              </a:spcAft>
              <a:buClr>
                <a:srgbClr val="333333"/>
              </a:buClr>
              <a:buSzPts val="1050"/>
              <a:buChar char="●"/>
            </a:pPr>
            <a:r>
              <a:rPr b="1" lang="en" sz="1050">
                <a:solidFill>
                  <a:srgbClr val="333333"/>
                </a:solidFill>
                <a:highlight>
                  <a:srgbClr val="FFFFFF"/>
                </a:highlight>
              </a:rPr>
              <a:t>IOT level 5-</a:t>
            </a:r>
            <a:r>
              <a:rPr lang="en" sz="1050">
                <a:solidFill>
                  <a:srgbClr val="333333"/>
                </a:solidFill>
                <a:highlight>
                  <a:srgbClr val="FFFFFF"/>
                </a:highlight>
              </a:rPr>
              <a:t>Nodes present locally are of two types : end nodes and coordinator nodes. </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End nodes collect data and perform sensing or actuation or both. </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Coordinator nodes collect data from end nodes and sends it to cloud. </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Data is stored and analysed in cloud and application is cloud based.</a:t>
            </a:r>
            <a:endParaRPr b="1" sz="1050">
              <a:solidFill>
                <a:srgbClr val="333333"/>
              </a:solidFill>
              <a:highlight>
                <a:srgbClr val="FFFFFF"/>
              </a:highlight>
            </a:endParaRPr>
          </a:p>
        </p:txBody>
      </p:sp>
      <p:sp>
        <p:nvSpPr>
          <p:cNvPr id="395" name="Google Shape;395;p65"/>
          <p:cNvSpPr txBox="1"/>
          <p:nvPr/>
        </p:nvSpPr>
        <p:spPr>
          <a:xfrm>
            <a:off x="0" y="3622650"/>
            <a:ext cx="4374600" cy="148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50">
                <a:solidFill>
                  <a:srgbClr val="333333"/>
                </a:solidFill>
                <a:highlight>
                  <a:srgbClr val="FFFFFF"/>
                </a:highlight>
              </a:rPr>
              <a:t>Example: </a:t>
            </a:r>
            <a:r>
              <a:rPr lang="en" sz="1050">
                <a:solidFill>
                  <a:srgbClr val="333333"/>
                </a:solidFill>
                <a:highlight>
                  <a:srgbClr val="FFFFFF"/>
                </a:highlight>
              </a:rPr>
              <a:t>A monitoring system has various components: end nodes collect </a:t>
            </a:r>
            <a:r>
              <a:rPr lang="en" sz="1050">
                <a:solidFill>
                  <a:srgbClr val="FF0000"/>
                </a:solidFill>
                <a:highlight>
                  <a:srgbClr val="FFFFFF"/>
                </a:highlight>
              </a:rPr>
              <a:t>various data from the environment and send it to coordinator node. </a:t>
            </a:r>
            <a:endParaRPr sz="1050">
              <a:solidFill>
                <a:srgbClr val="FF0000"/>
              </a:solidFill>
              <a:highlight>
                <a:srgbClr val="FFFFFF"/>
              </a:highlight>
            </a:endParaRPr>
          </a:p>
          <a:p>
            <a:pPr indent="0" lvl="0" marL="0" rtl="0" algn="l">
              <a:lnSpc>
                <a:spcPct val="115000"/>
              </a:lnSpc>
              <a:spcBef>
                <a:spcPts val="800"/>
              </a:spcBef>
              <a:spcAft>
                <a:spcPts val="0"/>
              </a:spcAft>
              <a:buNone/>
            </a:pPr>
            <a:r>
              <a:rPr lang="en" sz="1050">
                <a:solidFill>
                  <a:srgbClr val="FF0000"/>
                </a:solidFill>
                <a:highlight>
                  <a:srgbClr val="FFFFFF"/>
                </a:highlight>
              </a:rPr>
              <a:t>Coordinator node acts as gateway and allows the data to be transferred to cloud storage</a:t>
            </a:r>
            <a:r>
              <a:rPr lang="en" sz="1050">
                <a:solidFill>
                  <a:srgbClr val="333333"/>
                </a:solidFill>
                <a:highlight>
                  <a:srgbClr val="FFFFFF"/>
                </a:highlight>
              </a:rPr>
              <a:t> using REST API. </a:t>
            </a:r>
            <a:endParaRPr sz="1050">
              <a:solidFill>
                <a:srgbClr val="333333"/>
              </a:solidFill>
              <a:highlight>
                <a:srgbClr val="FFFFFF"/>
              </a:highlight>
            </a:endParaRPr>
          </a:p>
          <a:p>
            <a:pPr indent="0" lvl="0" marL="0" rtl="0" algn="l">
              <a:lnSpc>
                <a:spcPct val="115000"/>
              </a:lnSpc>
              <a:spcBef>
                <a:spcPts val="800"/>
              </a:spcBef>
              <a:spcAft>
                <a:spcPts val="800"/>
              </a:spcAft>
              <a:buNone/>
            </a:pPr>
            <a:r>
              <a:rPr lang="en" sz="1050">
                <a:solidFill>
                  <a:srgbClr val="333333"/>
                </a:solidFill>
                <a:highlight>
                  <a:srgbClr val="FFFFFF"/>
                </a:highlight>
              </a:rPr>
              <a:t>Controller service on the coordinator node sends data to the cloud.</a:t>
            </a:r>
            <a:endParaRPr b="1" sz="1050">
              <a:solidFill>
                <a:srgbClr val="333333"/>
              </a:solidFill>
              <a:highlight>
                <a:srgbClr val="FFFFFF"/>
              </a:highlight>
            </a:endParaRPr>
          </a:p>
        </p:txBody>
      </p:sp>
      <p:pic>
        <p:nvPicPr>
          <p:cNvPr id="396" name="Google Shape;396;p65"/>
          <p:cNvPicPr preferRelativeResize="0"/>
          <p:nvPr/>
        </p:nvPicPr>
        <p:blipFill>
          <a:blip r:embed="rId3">
            <a:alphaModFix/>
          </a:blip>
          <a:stretch>
            <a:fillRect/>
          </a:stretch>
        </p:blipFill>
        <p:spPr>
          <a:xfrm>
            <a:off x="4305550" y="281950"/>
            <a:ext cx="4686051" cy="3537950"/>
          </a:xfrm>
          <a:prstGeom prst="rect">
            <a:avLst/>
          </a:prstGeom>
          <a:noFill/>
          <a:ln>
            <a:noFill/>
          </a:ln>
        </p:spPr>
      </p:pic>
      <p:sp>
        <p:nvSpPr>
          <p:cNvPr id="397" name="Google Shape;397;p65"/>
          <p:cNvSpPr txBox="1"/>
          <p:nvPr/>
        </p:nvSpPr>
        <p:spPr>
          <a:xfrm>
            <a:off x="7347900" y="410100"/>
            <a:ext cx="13191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Layers 1 to 6</a:t>
            </a:r>
            <a:endParaRPr/>
          </a:p>
        </p:txBody>
      </p:sp>
      <p:sp>
        <p:nvSpPr>
          <p:cNvPr id="398" name="Google Shape;398;p65"/>
          <p:cNvSpPr txBox="1"/>
          <p:nvPr/>
        </p:nvSpPr>
        <p:spPr>
          <a:xfrm>
            <a:off x="102600" y="83725"/>
            <a:ext cx="4109700" cy="17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2"/>
                </a:solidFill>
              </a:rPr>
              <a:t>The sensor which can implement a subset of protocol functions to perform just a specialized part (</a:t>
            </a:r>
            <a:r>
              <a:rPr b="1" lang="en" sz="1000">
                <a:solidFill>
                  <a:srgbClr val="FF0000"/>
                </a:solidFill>
              </a:rPr>
              <a:t>communication with the coordinator</a:t>
            </a:r>
            <a:r>
              <a:rPr lang="en" sz="1000">
                <a:solidFill>
                  <a:schemeClr val="dk2"/>
                </a:solidFill>
              </a:rPr>
              <a:t>). Such a device is called a </a:t>
            </a:r>
            <a:r>
              <a:rPr b="1" lang="en" sz="1000">
                <a:solidFill>
                  <a:schemeClr val="dk2"/>
                </a:solidFill>
              </a:rPr>
              <a:t>reduced-function device (RFD).</a:t>
            </a:r>
            <a:endParaRPr b="1" sz="1000">
              <a:solidFill>
                <a:schemeClr val="dk2"/>
              </a:solidFill>
            </a:endParaRPr>
          </a:p>
          <a:p>
            <a:pPr indent="-292100" lvl="0" marL="457200" rtl="0" algn="l">
              <a:lnSpc>
                <a:spcPct val="115000"/>
              </a:lnSpc>
              <a:spcBef>
                <a:spcPts val="1200"/>
              </a:spcBef>
              <a:spcAft>
                <a:spcPts val="0"/>
              </a:spcAft>
              <a:buClr>
                <a:schemeClr val="dk2"/>
              </a:buClr>
              <a:buSzPts val="1000"/>
              <a:buChar char="●"/>
            </a:pPr>
            <a:r>
              <a:rPr lang="en" sz="1000">
                <a:solidFill>
                  <a:schemeClr val="dk2"/>
                </a:solidFill>
              </a:rPr>
              <a:t>An </a:t>
            </a:r>
            <a:r>
              <a:rPr b="1" lang="en" sz="1000">
                <a:solidFill>
                  <a:schemeClr val="dk2"/>
                </a:solidFill>
              </a:rPr>
              <a:t>RFD cannot be a coordinator</a:t>
            </a:r>
            <a:r>
              <a:rPr lang="en" sz="1000">
                <a:solidFill>
                  <a:schemeClr val="dk2"/>
                </a:solidFill>
              </a:rPr>
              <a:t>. An RFD also cannot implement direct communications to another RFD.</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sz="1000">
                <a:solidFill>
                  <a:schemeClr val="dk2"/>
                </a:solidFill>
              </a:rPr>
              <a:t>The </a:t>
            </a:r>
            <a:r>
              <a:rPr lang="en" sz="1000">
                <a:solidFill>
                  <a:srgbClr val="FF0000"/>
                </a:solidFill>
              </a:rPr>
              <a:t>coordinator that implements the full network functions</a:t>
            </a:r>
            <a:r>
              <a:rPr lang="en" sz="1000">
                <a:solidFill>
                  <a:schemeClr val="dk2"/>
                </a:solidFill>
              </a:rPr>
              <a:t> is called, by contrast, a </a:t>
            </a:r>
            <a:r>
              <a:rPr b="1" lang="en" sz="1000">
                <a:solidFill>
                  <a:schemeClr val="dk2"/>
                </a:solidFill>
              </a:rPr>
              <a:t>full-function device (FFD).</a:t>
            </a:r>
            <a:endParaRPr b="1" sz="1000">
              <a:solidFill>
                <a:schemeClr val="dk2"/>
              </a:solidFill>
            </a:endParaRPr>
          </a:p>
        </p:txBody>
      </p:sp>
      <p:pic>
        <p:nvPicPr>
          <p:cNvPr id="399" name="Google Shape;399;p65"/>
          <p:cNvPicPr preferRelativeResize="0"/>
          <p:nvPr/>
        </p:nvPicPr>
        <p:blipFill>
          <a:blip r:embed="rId4">
            <a:alphaModFix/>
          </a:blip>
          <a:stretch>
            <a:fillRect/>
          </a:stretch>
        </p:blipFill>
        <p:spPr>
          <a:xfrm>
            <a:off x="102600" y="1891050"/>
            <a:ext cx="4024150" cy="1731600"/>
          </a:xfrm>
          <a:prstGeom prst="rect">
            <a:avLst/>
          </a:prstGeom>
          <a:noFill/>
          <a:ln>
            <a:noFill/>
          </a:ln>
        </p:spPr>
      </p:pic>
      <p:sp>
        <p:nvSpPr>
          <p:cNvPr id="400" name="Google Shape;400;p65"/>
          <p:cNvSpPr txBox="1"/>
          <p:nvPr/>
        </p:nvSpPr>
        <p:spPr>
          <a:xfrm>
            <a:off x="4374600" y="3283950"/>
            <a:ext cx="2392200" cy="5541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333333"/>
                </a:solidFill>
              </a:rPr>
              <a:t>WSN - point to multipoint topology </a:t>
            </a:r>
            <a:endParaRPr b="1" sz="1200">
              <a:solidFill>
                <a:srgbClr val="333333"/>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66"/>
          <p:cNvPicPr preferRelativeResize="0"/>
          <p:nvPr/>
        </p:nvPicPr>
        <p:blipFill>
          <a:blip r:embed="rId3">
            <a:alphaModFix/>
          </a:blip>
          <a:stretch>
            <a:fillRect/>
          </a:stretch>
        </p:blipFill>
        <p:spPr>
          <a:xfrm>
            <a:off x="111075" y="82675"/>
            <a:ext cx="3383425" cy="3248423"/>
          </a:xfrm>
          <a:prstGeom prst="rect">
            <a:avLst/>
          </a:prstGeom>
          <a:noFill/>
          <a:ln>
            <a:noFill/>
          </a:ln>
        </p:spPr>
      </p:pic>
      <p:sp>
        <p:nvSpPr>
          <p:cNvPr id="406" name="Google Shape;406;p66"/>
          <p:cNvSpPr/>
          <p:nvPr/>
        </p:nvSpPr>
        <p:spPr>
          <a:xfrm>
            <a:off x="3930950" y="2238525"/>
            <a:ext cx="299100" cy="888600"/>
          </a:xfrm>
          <a:prstGeom prst="rightArrow">
            <a:avLst>
              <a:gd fmla="val 50000" name="adj1"/>
              <a:gd fmla="val 646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6"/>
          <p:cNvSpPr txBox="1"/>
          <p:nvPr/>
        </p:nvSpPr>
        <p:spPr>
          <a:xfrm>
            <a:off x="3674100" y="3784550"/>
            <a:ext cx="5317500" cy="1461600"/>
          </a:xfrm>
          <a:prstGeom prst="rect">
            <a:avLst/>
          </a:prstGeom>
          <a:noFill/>
          <a:ln>
            <a:noFill/>
          </a:ln>
        </p:spPr>
        <p:txBody>
          <a:bodyPr anchorCtr="0" anchor="t" bIns="91425" lIns="91425" spcFirstLastPara="1" rIns="91425" wrap="square" tIns="91425">
            <a:spAutoFit/>
          </a:bodyPr>
          <a:lstStyle/>
          <a:p>
            <a:pPr indent="-295275" lvl="0" marL="457200" rtl="0" algn="l">
              <a:lnSpc>
                <a:spcPct val="115000"/>
              </a:lnSpc>
              <a:spcBef>
                <a:spcPts val="0"/>
              </a:spcBef>
              <a:spcAft>
                <a:spcPts val="0"/>
              </a:spcAft>
              <a:buClr>
                <a:srgbClr val="333333"/>
              </a:buClr>
              <a:buSzPts val="1050"/>
              <a:buChar char="●"/>
            </a:pPr>
            <a:r>
              <a:rPr b="1" lang="en" sz="1050">
                <a:solidFill>
                  <a:srgbClr val="333333"/>
                </a:solidFill>
                <a:highlight>
                  <a:srgbClr val="FFFFFF"/>
                </a:highlight>
              </a:rPr>
              <a:t>IOT level 6-</a:t>
            </a:r>
            <a:r>
              <a:rPr lang="en" sz="1050">
                <a:solidFill>
                  <a:srgbClr val="333333"/>
                </a:solidFill>
                <a:highlight>
                  <a:srgbClr val="FFFFFF"/>
                </a:highlight>
              </a:rPr>
              <a:t> Multiple independent end nodes perform sensing and actuation and send data to cloud. </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FF0000"/>
                </a:solidFill>
                <a:highlight>
                  <a:srgbClr val="FFFFFF"/>
                </a:highlight>
              </a:rPr>
              <a:t>Data is stored in cloud and application is cloud based</a:t>
            </a:r>
            <a:r>
              <a:rPr lang="en" sz="1050">
                <a:solidFill>
                  <a:srgbClr val="333333"/>
                </a:solidFill>
                <a:highlight>
                  <a:srgbClr val="FFFFFF"/>
                </a:highlight>
              </a:rPr>
              <a:t>. The analytics components analyses the data and stores the results in the cloud database. </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The</a:t>
            </a:r>
            <a:r>
              <a:rPr lang="en" sz="1050">
                <a:solidFill>
                  <a:srgbClr val="FF0000"/>
                </a:solidFill>
                <a:highlight>
                  <a:srgbClr val="FFFFFF"/>
                </a:highlight>
              </a:rPr>
              <a:t> results are visualized </a:t>
            </a:r>
            <a:r>
              <a:rPr lang="en" sz="1050">
                <a:solidFill>
                  <a:srgbClr val="333333"/>
                </a:solidFill>
                <a:highlight>
                  <a:srgbClr val="FFFFFF"/>
                </a:highlight>
              </a:rPr>
              <a:t>with cloud based application. The </a:t>
            </a:r>
            <a:r>
              <a:rPr lang="en" sz="1050">
                <a:solidFill>
                  <a:srgbClr val="FF0000"/>
                </a:solidFill>
                <a:highlight>
                  <a:srgbClr val="FFFFFF"/>
                </a:highlight>
              </a:rPr>
              <a:t>centralized controller is aware of the status of all the end nodes and sends control commands </a:t>
            </a:r>
            <a:r>
              <a:rPr lang="en" sz="1050">
                <a:solidFill>
                  <a:srgbClr val="333333"/>
                </a:solidFill>
                <a:highlight>
                  <a:srgbClr val="FFFFFF"/>
                </a:highlight>
              </a:rPr>
              <a:t>to the node.</a:t>
            </a:r>
            <a:endParaRPr b="1" sz="1050">
              <a:solidFill>
                <a:srgbClr val="333333"/>
              </a:solidFill>
              <a:highlight>
                <a:srgbClr val="FFFFFF"/>
              </a:highlight>
            </a:endParaRPr>
          </a:p>
        </p:txBody>
      </p:sp>
      <p:sp>
        <p:nvSpPr>
          <p:cNvPr id="408" name="Google Shape;408;p66"/>
          <p:cNvSpPr txBox="1"/>
          <p:nvPr/>
        </p:nvSpPr>
        <p:spPr>
          <a:xfrm>
            <a:off x="0" y="3460350"/>
            <a:ext cx="3930900" cy="168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50">
                <a:solidFill>
                  <a:srgbClr val="333333"/>
                </a:solidFill>
                <a:highlight>
                  <a:srgbClr val="FFFFFF"/>
                </a:highlight>
              </a:rPr>
              <a:t>Example: </a:t>
            </a:r>
            <a:r>
              <a:rPr lang="en" sz="1150">
                <a:solidFill>
                  <a:srgbClr val="FF0000"/>
                </a:solidFill>
                <a:highlight>
                  <a:srgbClr val="FFFFFF"/>
                </a:highlight>
              </a:rPr>
              <a:t>Weather monitoring consists of sensors that monitor different aspects of a system.</a:t>
            </a:r>
            <a:r>
              <a:rPr lang="en" sz="1150">
                <a:solidFill>
                  <a:srgbClr val="333333"/>
                </a:solidFill>
                <a:highlight>
                  <a:srgbClr val="FFFFFF"/>
                </a:highlight>
              </a:rPr>
              <a:t> </a:t>
            </a:r>
            <a:endParaRPr sz="1150">
              <a:solidFill>
                <a:srgbClr val="333333"/>
              </a:solidFill>
              <a:highlight>
                <a:srgbClr val="FFFFFF"/>
              </a:highlight>
            </a:endParaRPr>
          </a:p>
          <a:p>
            <a:pPr indent="0" lvl="0" marL="0" rtl="0" algn="l">
              <a:lnSpc>
                <a:spcPct val="115000"/>
              </a:lnSpc>
              <a:spcBef>
                <a:spcPts val="800"/>
              </a:spcBef>
              <a:spcAft>
                <a:spcPts val="0"/>
              </a:spcAft>
              <a:buNone/>
            </a:pPr>
            <a:r>
              <a:rPr lang="en" sz="1150">
                <a:solidFill>
                  <a:srgbClr val="333333"/>
                </a:solidFill>
                <a:highlight>
                  <a:srgbClr val="FFFFFF"/>
                </a:highlight>
              </a:rPr>
              <a:t>The end nodes send data to cloud storage. </a:t>
            </a:r>
            <a:endParaRPr sz="1150">
              <a:solidFill>
                <a:srgbClr val="333333"/>
              </a:solidFill>
              <a:highlight>
                <a:srgbClr val="FFFFFF"/>
              </a:highlight>
            </a:endParaRPr>
          </a:p>
          <a:p>
            <a:pPr indent="0" lvl="0" marL="0" rtl="0" algn="l">
              <a:lnSpc>
                <a:spcPct val="115000"/>
              </a:lnSpc>
              <a:spcBef>
                <a:spcPts val="800"/>
              </a:spcBef>
              <a:spcAft>
                <a:spcPts val="0"/>
              </a:spcAft>
              <a:buNone/>
            </a:pPr>
            <a:r>
              <a:rPr lang="en" sz="1150">
                <a:solidFill>
                  <a:srgbClr val="333333"/>
                </a:solidFill>
                <a:highlight>
                  <a:srgbClr val="FFFFFF"/>
                </a:highlight>
              </a:rPr>
              <a:t>Analysis component, application and storage are in cloud. </a:t>
            </a:r>
            <a:endParaRPr sz="1150">
              <a:solidFill>
                <a:srgbClr val="333333"/>
              </a:solidFill>
              <a:highlight>
                <a:srgbClr val="FFFFFF"/>
              </a:highlight>
            </a:endParaRPr>
          </a:p>
          <a:p>
            <a:pPr indent="0" lvl="0" marL="0" rtl="0" algn="l">
              <a:lnSpc>
                <a:spcPct val="115000"/>
              </a:lnSpc>
              <a:spcBef>
                <a:spcPts val="800"/>
              </a:spcBef>
              <a:spcAft>
                <a:spcPts val="800"/>
              </a:spcAft>
              <a:buNone/>
            </a:pPr>
            <a:r>
              <a:rPr lang="en" sz="1150">
                <a:solidFill>
                  <a:srgbClr val="333333"/>
                </a:solidFill>
                <a:highlight>
                  <a:srgbClr val="FFFFFF"/>
                </a:highlight>
              </a:rPr>
              <a:t>Centralized controller controls all nodes and provides inputs.</a:t>
            </a:r>
            <a:endParaRPr b="1" sz="1150">
              <a:solidFill>
                <a:srgbClr val="333333"/>
              </a:solidFill>
              <a:highlight>
                <a:srgbClr val="FFFFFF"/>
              </a:highlight>
            </a:endParaRPr>
          </a:p>
        </p:txBody>
      </p:sp>
      <p:pic>
        <p:nvPicPr>
          <p:cNvPr id="409" name="Google Shape;409;p66"/>
          <p:cNvPicPr preferRelativeResize="0"/>
          <p:nvPr/>
        </p:nvPicPr>
        <p:blipFill>
          <a:blip r:embed="rId4">
            <a:alphaModFix/>
          </a:blip>
          <a:stretch>
            <a:fillRect/>
          </a:stretch>
        </p:blipFill>
        <p:spPr>
          <a:xfrm>
            <a:off x="4273025" y="170875"/>
            <a:ext cx="4718575" cy="3722075"/>
          </a:xfrm>
          <a:prstGeom prst="rect">
            <a:avLst/>
          </a:prstGeom>
          <a:noFill/>
          <a:ln>
            <a:noFill/>
          </a:ln>
        </p:spPr>
      </p:pic>
      <p:sp>
        <p:nvSpPr>
          <p:cNvPr id="410" name="Google Shape;410;p66"/>
          <p:cNvSpPr txBox="1"/>
          <p:nvPr/>
        </p:nvSpPr>
        <p:spPr>
          <a:xfrm>
            <a:off x="5622625" y="170875"/>
            <a:ext cx="33096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Layers 1 to 6 - Centralized Controller to monitor the status of the node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6" name="Google Shape;416;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Assignment M6:</a:t>
            </a:r>
            <a:endParaRPr/>
          </a:p>
        </p:txBody>
      </p:sp>
      <p:sp>
        <p:nvSpPr>
          <p:cNvPr id="422" name="Google Shape;422;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All the defaulters are expected to prepare the IOT design for the following applications as per the IOT design methodology steps: </a:t>
            </a:r>
            <a:endParaRPr/>
          </a:p>
          <a:p>
            <a:pPr indent="-317500" lvl="1" marL="914400" rtl="0" algn="l">
              <a:spcBef>
                <a:spcPts val="0"/>
              </a:spcBef>
              <a:spcAft>
                <a:spcPts val="0"/>
              </a:spcAft>
              <a:buSzPts val="1400"/>
              <a:buAutoNum type="alphaLcPeriod"/>
            </a:pPr>
            <a:r>
              <a:rPr lang="en"/>
              <a:t>Home</a:t>
            </a:r>
            <a:endParaRPr/>
          </a:p>
          <a:p>
            <a:pPr indent="-317500" lvl="1" marL="914400" rtl="0" algn="l">
              <a:spcBef>
                <a:spcPts val="0"/>
              </a:spcBef>
              <a:spcAft>
                <a:spcPts val="0"/>
              </a:spcAft>
              <a:buSzPts val="1400"/>
              <a:buAutoNum type="alphaLcPeriod"/>
            </a:pPr>
            <a:r>
              <a:rPr lang="en"/>
              <a:t>Cities</a:t>
            </a:r>
            <a:endParaRPr/>
          </a:p>
          <a:p>
            <a:pPr indent="-317500" lvl="1" marL="914400" rtl="0" algn="l">
              <a:spcBef>
                <a:spcPts val="0"/>
              </a:spcBef>
              <a:spcAft>
                <a:spcPts val="0"/>
              </a:spcAft>
              <a:buSzPts val="1400"/>
              <a:buAutoNum type="alphaLcPeriod"/>
            </a:pPr>
            <a:r>
              <a:rPr lang="en"/>
              <a:t>Environment</a:t>
            </a:r>
            <a:endParaRPr/>
          </a:p>
          <a:p>
            <a:pPr indent="-317500" lvl="1" marL="914400" rtl="0" algn="l">
              <a:spcBef>
                <a:spcPts val="0"/>
              </a:spcBef>
              <a:spcAft>
                <a:spcPts val="0"/>
              </a:spcAft>
              <a:buSzPts val="1400"/>
              <a:buAutoNum type="alphaLcPeriod"/>
            </a:pPr>
            <a:r>
              <a:rPr lang="en"/>
              <a:t>Energy Systems</a:t>
            </a:r>
            <a:endParaRPr/>
          </a:p>
          <a:p>
            <a:pPr indent="-317500" lvl="1" marL="914400" rtl="0" algn="l">
              <a:spcBef>
                <a:spcPts val="0"/>
              </a:spcBef>
              <a:spcAft>
                <a:spcPts val="0"/>
              </a:spcAft>
              <a:buSzPts val="1400"/>
              <a:buAutoNum type="alphaLcPeriod"/>
            </a:pPr>
            <a:r>
              <a:rPr lang="en"/>
              <a:t>Retail</a:t>
            </a:r>
            <a:endParaRPr/>
          </a:p>
          <a:p>
            <a:pPr indent="-317500" lvl="1" marL="914400" rtl="0" algn="l">
              <a:spcBef>
                <a:spcPts val="0"/>
              </a:spcBef>
              <a:spcAft>
                <a:spcPts val="0"/>
              </a:spcAft>
              <a:buSzPts val="1400"/>
              <a:buAutoNum type="alphaLcPeriod"/>
            </a:pPr>
            <a:r>
              <a:rPr lang="en"/>
              <a:t>Logistics</a:t>
            </a:r>
            <a:endParaRPr/>
          </a:p>
          <a:p>
            <a:pPr indent="-317500" lvl="1" marL="914400" rtl="0" algn="l">
              <a:spcBef>
                <a:spcPts val="0"/>
              </a:spcBef>
              <a:spcAft>
                <a:spcPts val="0"/>
              </a:spcAft>
              <a:buSzPts val="1400"/>
              <a:buAutoNum type="alphaLcPeriod"/>
            </a:pPr>
            <a:r>
              <a:rPr lang="en"/>
              <a:t>Industry</a:t>
            </a:r>
            <a:endParaRPr/>
          </a:p>
          <a:p>
            <a:pPr indent="-317500" lvl="1" marL="914400" rtl="0" algn="l">
              <a:spcBef>
                <a:spcPts val="0"/>
              </a:spcBef>
              <a:spcAft>
                <a:spcPts val="0"/>
              </a:spcAft>
              <a:buSzPts val="1400"/>
              <a:buAutoNum type="alphaLcPeriod"/>
            </a:pPr>
            <a:r>
              <a:rPr lang="en"/>
              <a:t>Agriculture</a:t>
            </a:r>
            <a:endParaRPr/>
          </a:p>
          <a:p>
            <a:pPr indent="-317500" lvl="1" marL="914400" rtl="0" algn="l">
              <a:spcBef>
                <a:spcPts val="0"/>
              </a:spcBef>
              <a:spcAft>
                <a:spcPts val="0"/>
              </a:spcAft>
              <a:buSzPts val="1400"/>
              <a:buAutoNum type="alphaLcPeriod"/>
            </a:pPr>
            <a:r>
              <a:rPr lang="en"/>
              <a:t>Health and Lifestyle</a:t>
            </a:r>
            <a:endParaRPr/>
          </a:p>
          <a:p>
            <a:pPr indent="0" lvl="0" marL="0" rtl="0" algn="l">
              <a:spcBef>
                <a:spcPts val="1200"/>
              </a:spcBef>
              <a:spcAft>
                <a:spcPts val="12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28" name="Google Shape;428;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20000"/>
          </a:bodyPr>
          <a:lstStyle/>
          <a:p>
            <a:pPr indent="-282892" lvl="0" marL="457200" rtl="0" algn="l">
              <a:spcBef>
                <a:spcPts val="0"/>
              </a:spcBef>
              <a:spcAft>
                <a:spcPts val="0"/>
              </a:spcAft>
              <a:buSzPct val="100000"/>
              <a:buChar char="●"/>
            </a:pPr>
            <a:r>
              <a:rPr lang="en"/>
              <a:t>Home Automation:</a:t>
            </a:r>
            <a:endParaRPr/>
          </a:p>
          <a:p>
            <a:pPr indent="-270827" lvl="1" marL="914400" rtl="0" algn="l">
              <a:spcBef>
                <a:spcPts val="0"/>
              </a:spcBef>
              <a:spcAft>
                <a:spcPts val="0"/>
              </a:spcAft>
              <a:buSzPct val="100000"/>
              <a:buChar char="○"/>
            </a:pPr>
            <a:r>
              <a:rPr lang="en"/>
              <a:t>Smart Lighting</a:t>
            </a:r>
            <a:endParaRPr/>
          </a:p>
          <a:p>
            <a:pPr indent="-270827" lvl="1" marL="914400" rtl="0" algn="l">
              <a:spcBef>
                <a:spcPts val="0"/>
              </a:spcBef>
              <a:spcAft>
                <a:spcPts val="0"/>
              </a:spcAft>
              <a:buSzPct val="100000"/>
              <a:buChar char="○"/>
            </a:pPr>
            <a:r>
              <a:rPr lang="en"/>
              <a:t>Smart Appliance</a:t>
            </a:r>
            <a:endParaRPr/>
          </a:p>
          <a:p>
            <a:pPr indent="-270827" lvl="1" marL="914400" rtl="0" algn="l">
              <a:spcBef>
                <a:spcPts val="0"/>
              </a:spcBef>
              <a:spcAft>
                <a:spcPts val="0"/>
              </a:spcAft>
              <a:buSzPct val="100000"/>
              <a:buChar char="○"/>
            </a:pPr>
            <a:r>
              <a:rPr lang="en"/>
              <a:t>Smoke/Gas detection</a:t>
            </a:r>
            <a:endParaRPr/>
          </a:p>
          <a:p>
            <a:pPr indent="-270827" lvl="1" marL="914400" rtl="0" algn="l">
              <a:spcBef>
                <a:spcPts val="0"/>
              </a:spcBef>
              <a:spcAft>
                <a:spcPts val="0"/>
              </a:spcAft>
              <a:buSzPct val="100000"/>
              <a:buChar char="○"/>
            </a:pPr>
            <a:r>
              <a:rPr lang="en"/>
              <a:t>Any other</a:t>
            </a:r>
            <a:endParaRPr/>
          </a:p>
          <a:p>
            <a:pPr indent="-282892" lvl="0" marL="457200" rtl="0" algn="l">
              <a:spcBef>
                <a:spcPts val="0"/>
              </a:spcBef>
              <a:spcAft>
                <a:spcPts val="0"/>
              </a:spcAft>
              <a:buSzPct val="100000"/>
              <a:buChar char="●"/>
            </a:pPr>
            <a:r>
              <a:rPr lang="en"/>
              <a:t>Cities</a:t>
            </a:r>
            <a:endParaRPr/>
          </a:p>
          <a:p>
            <a:pPr indent="-270827" lvl="1" marL="914400" rtl="0" algn="l">
              <a:spcBef>
                <a:spcPts val="0"/>
              </a:spcBef>
              <a:spcAft>
                <a:spcPts val="0"/>
              </a:spcAft>
              <a:buSzPct val="100000"/>
              <a:buChar char="○"/>
            </a:pPr>
            <a:r>
              <a:rPr lang="en"/>
              <a:t>Smart Lighting</a:t>
            </a:r>
            <a:endParaRPr/>
          </a:p>
          <a:p>
            <a:pPr indent="-270827" lvl="1" marL="914400" rtl="0" algn="l">
              <a:spcBef>
                <a:spcPts val="0"/>
              </a:spcBef>
              <a:spcAft>
                <a:spcPts val="0"/>
              </a:spcAft>
              <a:buSzPct val="100000"/>
              <a:buChar char="○"/>
            </a:pPr>
            <a:r>
              <a:rPr lang="en"/>
              <a:t>Smart Roards</a:t>
            </a:r>
            <a:endParaRPr/>
          </a:p>
          <a:p>
            <a:pPr indent="-270827" lvl="1" marL="914400" rtl="0" algn="l">
              <a:spcBef>
                <a:spcPts val="0"/>
              </a:spcBef>
              <a:spcAft>
                <a:spcPts val="0"/>
              </a:spcAft>
              <a:buSzPct val="100000"/>
              <a:buChar char="○"/>
            </a:pPr>
            <a:r>
              <a:rPr lang="en"/>
              <a:t>Structural Health Monitoring</a:t>
            </a:r>
            <a:endParaRPr/>
          </a:p>
          <a:p>
            <a:pPr indent="-270827" lvl="1" marL="914400" rtl="0" algn="l">
              <a:spcBef>
                <a:spcPts val="0"/>
              </a:spcBef>
              <a:spcAft>
                <a:spcPts val="0"/>
              </a:spcAft>
              <a:buSzPct val="100000"/>
              <a:buChar char="○"/>
            </a:pPr>
            <a:r>
              <a:rPr lang="en"/>
              <a:t>Survelliance</a:t>
            </a:r>
            <a:endParaRPr/>
          </a:p>
          <a:p>
            <a:pPr indent="-270827" lvl="1" marL="914400" rtl="0" algn="l">
              <a:spcBef>
                <a:spcPts val="0"/>
              </a:spcBef>
              <a:spcAft>
                <a:spcPts val="0"/>
              </a:spcAft>
              <a:buSzPct val="100000"/>
              <a:buChar char="○"/>
            </a:pPr>
            <a:r>
              <a:rPr lang="en"/>
              <a:t>Emergency response</a:t>
            </a:r>
            <a:endParaRPr/>
          </a:p>
          <a:p>
            <a:pPr indent="-270827" lvl="1" marL="914400" rtl="0" algn="l">
              <a:spcBef>
                <a:spcPts val="0"/>
              </a:spcBef>
              <a:spcAft>
                <a:spcPts val="0"/>
              </a:spcAft>
              <a:buSzPct val="100000"/>
              <a:buChar char="○"/>
            </a:pPr>
            <a:r>
              <a:rPr lang="en"/>
              <a:t>Noise pollution detection - x</a:t>
            </a:r>
            <a:endParaRPr/>
          </a:p>
          <a:p>
            <a:pPr indent="-282892" lvl="0" marL="457200" rtl="0" algn="l">
              <a:spcBef>
                <a:spcPts val="0"/>
              </a:spcBef>
              <a:spcAft>
                <a:spcPts val="0"/>
              </a:spcAft>
              <a:buSzPct val="100000"/>
              <a:buChar char="●"/>
            </a:pPr>
            <a:r>
              <a:rPr lang="en"/>
              <a:t>Environment</a:t>
            </a:r>
            <a:endParaRPr/>
          </a:p>
          <a:p>
            <a:pPr indent="-270827" lvl="1" marL="914400" rtl="0" algn="l">
              <a:spcBef>
                <a:spcPts val="0"/>
              </a:spcBef>
              <a:spcAft>
                <a:spcPts val="0"/>
              </a:spcAft>
              <a:buSzPct val="100000"/>
              <a:buChar char="○"/>
            </a:pPr>
            <a:r>
              <a:rPr lang="en"/>
              <a:t>Weather monitoring  - x</a:t>
            </a:r>
            <a:endParaRPr/>
          </a:p>
          <a:p>
            <a:pPr indent="-270827" lvl="1" marL="914400" rtl="0" algn="l">
              <a:spcBef>
                <a:spcPts val="0"/>
              </a:spcBef>
              <a:spcAft>
                <a:spcPts val="0"/>
              </a:spcAft>
              <a:buSzPct val="100000"/>
              <a:buChar char="○"/>
            </a:pPr>
            <a:r>
              <a:rPr lang="en"/>
              <a:t>Air pollution monitoringx-x</a:t>
            </a:r>
            <a:endParaRPr/>
          </a:p>
          <a:p>
            <a:pPr indent="-270827" lvl="1" marL="914400" rtl="0" algn="l">
              <a:spcBef>
                <a:spcPts val="0"/>
              </a:spcBef>
              <a:spcAft>
                <a:spcPts val="0"/>
              </a:spcAft>
              <a:buSzPct val="100000"/>
              <a:buChar char="○"/>
            </a:pPr>
            <a:r>
              <a:rPr lang="en"/>
              <a:t>River Floods Detection</a:t>
            </a:r>
            <a:endParaRPr/>
          </a:p>
          <a:p>
            <a:pPr indent="-270827" lvl="1" marL="914400" rtl="0" algn="l">
              <a:spcBef>
                <a:spcPts val="0"/>
              </a:spcBef>
              <a:spcAft>
                <a:spcPts val="0"/>
              </a:spcAft>
              <a:buSzPct val="100000"/>
              <a:buChar char="○"/>
            </a:pPr>
            <a:r>
              <a:rPr lang="en"/>
              <a:t>Forest Fire detection</a:t>
            </a:r>
            <a:endParaRPr/>
          </a:p>
          <a:p>
            <a:pPr indent="-282892" lvl="0" marL="457200" rtl="0" algn="l">
              <a:spcBef>
                <a:spcPts val="0"/>
              </a:spcBef>
              <a:spcAft>
                <a:spcPts val="0"/>
              </a:spcAft>
              <a:buSzPct val="100000"/>
              <a:buChar char="●"/>
            </a:pPr>
            <a:r>
              <a:rPr lang="en"/>
              <a:t>Energy</a:t>
            </a:r>
            <a:endParaRPr/>
          </a:p>
          <a:p>
            <a:pPr indent="-270827" lvl="1" marL="914400" rtl="0" algn="l">
              <a:spcBef>
                <a:spcPts val="0"/>
              </a:spcBef>
              <a:spcAft>
                <a:spcPts val="0"/>
              </a:spcAft>
              <a:buSzPct val="100000"/>
              <a:buChar char="○"/>
            </a:pPr>
            <a:r>
              <a:rPr lang="en"/>
              <a:t>Smart Grids</a:t>
            </a:r>
            <a:endParaRPr/>
          </a:p>
          <a:p>
            <a:pPr indent="-270827" lvl="1" marL="914400" rtl="0" algn="l">
              <a:spcBef>
                <a:spcPts val="0"/>
              </a:spcBef>
              <a:spcAft>
                <a:spcPts val="0"/>
              </a:spcAft>
              <a:buSzPct val="100000"/>
              <a:buChar char="○"/>
            </a:pPr>
            <a:r>
              <a:rPr lang="en"/>
              <a:t>Rebewable energy system</a:t>
            </a:r>
            <a:endParaRPr/>
          </a:p>
          <a:p>
            <a:pPr indent="-270827" lvl="1" marL="914400" rtl="0" algn="l">
              <a:spcBef>
                <a:spcPts val="0"/>
              </a:spcBef>
              <a:spcAft>
                <a:spcPts val="0"/>
              </a:spcAft>
              <a:buSzPct val="100000"/>
              <a:buChar char="○"/>
            </a:pPr>
            <a:r>
              <a:rPr lang="en"/>
              <a:t>Prognostics</a:t>
            </a:r>
            <a:endParaRPr/>
          </a:p>
          <a:p>
            <a:pPr indent="-282892" lvl="0" marL="457200" rtl="0" algn="l">
              <a:spcBef>
                <a:spcPts val="0"/>
              </a:spcBef>
              <a:spcAft>
                <a:spcPts val="0"/>
              </a:spcAft>
              <a:buSzPct val="100000"/>
              <a:buChar char="●"/>
            </a:pPr>
            <a:r>
              <a:rPr lang="en"/>
              <a:t>Retai</a:t>
            </a:r>
            <a:endParaRPr/>
          </a:p>
          <a:p>
            <a:pPr indent="-270827" lvl="1" marL="914400" rtl="0" algn="l">
              <a:spcBef>
                <a:spcPts val="0"/>
              </a:spcBef>
              <a:spcAft>
                <a:spcPts val="0"/>
              </a:spcAft>
              <a:buSzPct val="100000"/>
              <a:buChar char="○"/>
            </a:pPr>
            <a:r>
              <a:rPr lang="en"/>
              <a:t>Inventory management</a:t>
            </a:r>
            <a:endParaRPr/>
          </a:p>
          <a:p>
            <a:pPr indent="-270827" lvl="1" marL="914400" rtl="0" algn="l">
              <a:spcBef>
                <a:spcPts val="0"/>
              </a:spcBef>
              <a:spcAft>
                <a:spcPts val="0"/>
              </a:spcAft>
              <a:buSzPct val="100000"/>
              <a:buChar char="○"/>
            </a:pPr>
            <a:r>
              <a:rPr lang="en"/>
              <a:t>Smart Payments</a:t>
            </a:r>
            <a:endParaRPr/>
          </a:p>
          <a:p>
            <a:pPr indent="-270827" lvl="1" marL="914400" rtl="0" algn="l">
              <a:spcBef>
                <a:spcPts val="0"/>
              </a:spcBef>
              <a:spcAft>
                <a:spcPts val="0"/>
              </a:spcAft>
              <a:buSzPct val="100000"/>
              <a:buChar char="○"/>
            </a:pPr>
            <a:r>
              <a:rPr lang="en"/>
              <a:t>Smart Vending Machinesl</a:t>
            </a:r>
            <a:endParaRPr/>
          </a:p>
          <a:p>
            <a:pPr indent="-282892" lvl="0" marL="457200" rtl="0" algn="l">
              <a:spcBef>
                <a:spcPts val="0"/>
              </a:spcBef>
              <a:spcAft>
                <a:spcPts val="0"/>
              </a:spcAft>
              <a:buSzPct val="100000"/>
              <a:buChar char="●"/>
            </a:pPr>
            <a:r>
              <a:rPr lang="en"/>
              <a:t>Logistics</a:t>
            </a:r>
            <a:endParaRPr/>
          </a:p>
          <a:p>
            <a:pPr indent="-270827" lvl="1" marL="914400" rtl="0" algn="l">
              <a:spcBef>
                <a:spcPts val="0"/>
              </a:spcBef>
              <a:spcAft>
                <a:spcPts val="0"/>
              </a:spcAft>
              <a:buSzPct val="100000"/>
              <a:buChar char="○"/>
            </a:pPr>
            <a:r>
              <a:rPr lang="en"/>
              <a:t>Route generation and scheduling</a:t>
            </a:r>
            <a:endParaRPr/>
          </a:p>
          <a:p>
            <a:pPr indent="-270827" lvl="1" marL="914400" rtl="0" algn="l">
              <a:spcBef>
                <a:spcPts val="0"/>
              </a:spcBef>
              <a:spcAft>
                <a:spcPts val="0"/>
              </a:spcAft>
              <a:buSzPct val="100000"/>
              <a:buChar char="○"/>
            </a:pPr>
            <a:r>
              <a:rPr lang="en"/>
              <a:t>Shipment Monitoring</a:t>
            </a:r>
            <a:endParaRPr/>
          </a:p>
          <a:p>
            <a:pPr indent="-270827" lvl="1" marL="914400" rtl="0" algn="l">
              <a:spcBef>
                <a:spcPts val="0"/>
              </a:spcBef>
              <a:spcAft>
                <a:spcPts val="0"/>
              </a:spcAft>
              <a:buSzPct val="100000"/>
              <a:buChar char="○"/>
            </a:pPr>
            <a:r>
              <a:rPr lang="en"/>
              <a:t>Fleet Tracking</a:t>
            </a:r>
            <a:endParaRPr/>
          </a:p>
          <a:p>
            <a:pPr indent="-270827" lvl="1" marL="914400" rtl="0" algn="l">
              <a:spcBef>
                <a:spcPts val="0"/>
              </a:spcBef>
              <a:spcAft>
                <a:spcPts val="0"/>
              </a:spcAft>
              <a:buSzPct val="100000"/>
              <a:buChar char="○"/>
            </a:pPr>
            <a:r>
              <a:rPr lang="en"/>
              <a:t>Remote Vehicle Diagnostics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34" name="Google Shape;434;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Agriculture</a:t>
            </a:r>
            <a:endParaRPr/>
          </a:p>
          <a:p>
            <a:pPr indent="-317500" lvl="1" marL="914400" rtl="0" algn="l">
              <a:spcBef>
                <a:spcPts val="0"/>
              </a:spcBef>
              <a:spcAft>
                <a:spcPts val="0"/>
              </a:spcAft>
              <a:buSzPts val="1400"/>
              <a:buChar char="○"/>
            </a:pPr>
            <a:r>
              <a:rPr lang="en"/>
              <a:t>Smart Irrigation - x</a:t>
            </a:r>
            <a:endParaRPr/>
          </a:p>
          <a:p>
            <a:pPr indent="-317500" lvl="1" marL="914400" rtl="0" algn="l">
              <a:spcBef>
                <a:spcPts val="0"/>
              </a:spcBef>
              <a:spcAft>
                <a:spcPts val="0"/>
              </a:spcAft>
              <a:buSzPts val="1400"/>
              <a:buChar char="○"/>
            </a:pPr>
            <a:r>
              <a:rPr lang="en"/>
              <a:t>Green House Control</a:t>
            </a:r>
            <a:endParaRPr/>
          </a:p>
          <a:p>
            <a:pPr indent="-342900" lvl="0" marL="457200" marR="0" rtl="0" algn="l">
              <a:lnSpc>
                <a:spcPct val="115000"/>
              </a:lnSpc>
              <a:spcBef>
                <a:spcPts val="0"/>
              </a:spcBef>
              <a:spcAft>
                <a:spcPts val="0"/>
              </a:spcAft>
              <a:buSzPts val="1800"/>
              <a:buChar char="●"/>
            </a:pPr>
            <a:r>
              <a:rPr lang="en"/>
              <a:t>Industry</a:t>
            </a:r>
            <a:endParaRPr/>
          </a:p>
          <a:p>
            <a:pPr indent="-317500" lvl="1" marL="914400" marR="0" rtl="0" algn="l">
              <a:lnSpc>
                <a:spcPct val="115000"/>
              </a:lnSpc>
              <a:spcBef>
                <a:spcPts val="0"/>
              </a:spcBef>
              <a:spcAft>
                <a:spcPts val="0"/>
              </a:spcAft>
              <a:buSzPts val="1400"/>
              <a:buChar char="○"/>
            </a:pPr>
            <a:r>
              <a:rPr lang="en"/>
              <a:t>Machine Diagnosis and Prognosis</a:t>
            </a:r>
            <a:endParaRPr/>
          </a:p>
          <a:p>
            <a:pPr indent="-317500" lvl="1" marL="914400" marR="0" rtl="0" algn="l">
              <a:lnSpc>
                <a:spcPct val="115000"/>
              </a:lnSpc>
              <a:spcBef>
                <a:spcPts val="0"/>
              </a:spcBef>
              <a:spcAft>
                <a:spcPts val="0"/>
              </a:spcAft>
              <a:buSzPts val="1400"/>
              <a:buChar char="○"/>
            </a:pPr>
            <a:r>
              <a:rPr lang="en"/>
              <a:t>Indoor Air Quality Monitoring</a:t>
            </a:r>
            <a:endParaRPr/>
          </a:p>
          <a:p>
            <a:pPr indent="-342900" lvl="0" marL="457200" marR="0" rtl="0" algn="l">
              <a:lnSpc>
                <a:spcPct val="115000"/>
              </a:lnSpc>
              <a:spcBef>
                <a:spcPts val="0"/>
              </a:spcBef>
              <a:spcAft>
                <a:spcPts val="0"/>
              </a:spcAft>
              <a:buSzPts val="1800"/>
              <a:buChar char="●"/>
            </a:pPr>
            <a:r>
              <a:rPr lang="en"/>
              <a:t>Health</a:t>
            </a:r>
            <a:r>
              <a:rPr lang="en"/>
              <a:t> and Lifestyle</a:t>
            </a:r>
            <a:endParaRPr/>
          </a:p>
          <a:p>
            <a:pPr indent="-317500" lvl="1" marL="914400" marR="0" rtl="0" algn="l">
              <a:lnSpc>
                <a:spcPct val="115000"/>
              </a:lnSpc>
              <a:spcBef>
                <a:spcPts val="0"/>
              </a:spcBef>
              <a:spcAft>
                <a:spcPts val="0"/>
              </a:spcAft>
              <a:buSzPts val="1400"/>
              <a:buChar char="○"/>
            </a:pPr>
            <a:r>
              <a:rPr lang="en"/>
              <a:t>Health and Fitness Monitoring</a:t>
            </a:r>
            <a:endParaRPr/>
          </a:p>
          <a:p>
            <a:pPr indent="-317500" lvl="1" marL="914400" marR="0" rtl="0" algn="l">
              <a:lnSpc>
                <a:spcPct val="115000"/>
              </a:lnSpc>
              <a:spcBef>
                <a:spcPts val="0"/>
              </a:spcBef>
              <a:spcAft>
                <a:spcPts val="0"/>
              </a:spcAft>
              <a:buSzPts val="1400"/>
              <a:buChar char="○"/>
            </a:pPr>
            <a:r>
              <a:rPr lang="en"/>
              <a:t>Wearable Electronics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Assignment 1: Analytics</a:t>
            </a:r>
            <a:endParaRPr/>
          </a:p>
        </p:txBody>
      </p:sp>
      <p:sp>
        <p:nvSpPr>
          <p:cNvPr id="440" name="Google Shape;440;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Demonstrate</a:t>
            </a:r>
            <a:r>
              <a:rPr lang="en"/>
              <a:t> the various outcomes of the analytics that can be applied to various applications like</a:t>
            </a:r>
            <a:endParaRPr/>
          </a:p>
          <a:p>
            <a:pPr indent="-317500" lvl="1" marL="914400" rtl="0" algn="l">
              <a:spcBef>
                <a:spcPts val="1200"/>
              </a:spcBef>
              <a:spcAft>
                <a:spcPts val="0"/>
              </a:spcAft>
              <a:buSzPts val="1400"/>
              <a:buAutoNum type="alphaLcPeriod"/>
            </a:pPr>
            <a:r>
              <a:rPr lang="en"/>
              <a:t>Home</a:t>
            </a:r>
            <a:endParaRPr/>
          </a:p>
          <a:p>
            <a:pPr indent="-317500" lvl="1" marL="914400" rtl="0" algn="l">
              <a:spcBef>
                <a:spcPts val="0"/>
              </a:spcBef>
              <a:spcAft>
                <a:spcPts val="0"/>
              </a:spcAft>
              <a:buSzPts val="1400"/>
              <a:buAutoNum type="alphaLcPeriod"/>
            </a:pPr>
            <a:r>
              <a:rPr lang="en"/>
              <a:t>Cities</a:t>
            </a:r>
            <a:endParaRPr/>
          </a:p>
          <a:p>
            <a:pPr indent="-317500" lvl="1" marL="914400" rtl="0" algn="l">
              <a:spcBef>
                <a:spcPts val="0"/>
              </a:spcBef>
              <a:spcAft>
                <a:spcPts val="0"/>
              </a:spcAft>
              <a:buSzPts val="1400"/>
              <a:buAutoNum type="alphaLcPeriod"/>
            </a:pPr>
            <a:r>
              <a:rPr lang="en"/>
              <a:t>Environment</a:t>
            </a:r>
            <a:endParaRPr/>
          </a:p>
          <a:p>
            <a:pPr indent="-317500" lvl="1" marL="914400" rtl="0" algn="l">
              <a:spcBef>
                <a:spcPts val="0"/>
              </a:spcBef>
              <a:spcAft>
                <a:spcPts val="0"/>
              </a:spcAft>
              <a:buSzPts val="1400"/>
              <a:buAutoNum type="alphaLcPeriod"/>
            </a:pPr>
            <a:r>
              <a:rPr lang="en"/>
              <a:t>Energy Systems</a:t>
            </a:r>
            <a:endParaRPr/>
          </a:p>
          <a:p>
            <a:pPr indent="-317500" lvl="1" marL="914400" rtl="0" algn="l">
              <a:spcBef>
                <a:spcPts val="0"/>
              </a:spcBef>
              <a:spcAft>
                <a:spcPts val="0"/>
              </a:spcAft>
              <a:buSzPts val="1400"/>
              <a:buAutoNum type="alphaLcPeriod"/>
            </a:pPr>
            <a:r>
              <a:rPr lang="en"/>
              <a:t>Retail</a:t>
            </a:r>
            <a:endParaRPr/>
          </a:p>
          <a:p>
            <a:pPr indent="-317500" lvl="1" marL="914400" rtl="0" algn="l">
              <a:spcBef>
                <a:spcPts val="0"/>
              </a:spcBef>
              <a:spcAft>
                <a:spcPts val="0"/>
              </a:spcAft>
              <a:buSzPts val="1400"/>
              <a:buAutoNum type="alphaLcPeriod"/>
            </a:pPr>
            <a:r>
              <a:rPr lang="en"/>
              <a:t>Logistics</a:t>
            </a:r>
            <a:endParaRPr/>
          </a:p>
          <a:p>
            <a:pPr indent="-317500" lvl="1" marL="914400" rtl="0" algn="l">
              <a:spcBef>
                <a:spcPts val="0"/>
              </a:spcBef>
              <a:spcAft>
                <a:spcPts val="0"/>
              </a:spcAft>
              <a:buSzPts val="1400"/>
              <a:buAutoNum type="alphaLcPeriod"/>
            </a:pPr>
            <a:r>
              <a:rPr lang="en"/>
              <a:t>Industry</a:t>
            </a:r>
            <a:endParaRPr/>
          </a:p>
          <a:p>
            <a:pPr indent="-317500" lvl="1" marL="914400" rtl="0" algn="l">
              <a:spcBef>
                <a:spcPts val="0"/>
              </a:spcBef>
              <a:spcAft>
                <a:spcPts val="0"/>
              </a:spcAft>
              <a:buSzPts val="1400"/>
              <a:buAutoNum type="alphaLcPeriod"/>
            </a:pPr>
            <a:r>
              <a:rPr lang="en"/>
              <a:t>Agriculture</a:t>
            </a:r>
            <a:endParaRPr/>
          </a:p>
          <a:p>
            <a:pPr indent="-317500" lvl="1" marL="914400" rtl="0" algn="l">
              <a:spcBef>
                <a:spcPts val="0"/>
              </a:spcBef>
              <a:spcAft>
                <a:spcPts val="0"/>
              </a:spcAft>
              <a:buSzPts val="1400"/>
              <a:buAutoNum type="alphaLcPeriod"/>
            </a:pPr>
            <a:r>
              <a:rPr lang="en"/>
              <a:t>Health and Lifestyle</a:t>
            </a:r>
            <a:endParaRPr/>
          </a:p>
          <a:p>
            <a:pPr indent="0" lvl="0" marL="0" rtl="0" algn="l">
              <a:spcBef>
                <a:spcPts val="1200"/>
              </a:spcBef>
              <a:spcAft>
                <a:spcPts val="1200"/>
              </a:spcAft>
              <a:buNone/>
            </a:pP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9"/>
          <p:cNvSpPr txBox="1"/>
          <p:nvPr>
            <p:ph type="title"/>
          </p:nvPr>
        </p:nvSpPr>
        <p:spPr>
          <a:xfrm>
            <a:off x="299434" y="186913"/>
            <a:ext cx="8215800" cy="450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Calibri"/>
              <a:buNone/>
            </a:pPr>
            <a:r>
              <a:rPr lang="en" sz="3000"/>
              <a:t>*The Time Synchronized Mesh Protocol (TSMP)</a:t>
            </a:r>
            <a:endParaRPr/>
          </a:p>
        </p:txBody>
      </p:sp>
      <p:sp>
        <p:nvSpPr>
          <p:cNvPr id="87" name="Google Shape;87;p19"/>
          <p:cNvSpPr txBox="1"/>
          <p:nvPr>
            <p:ph idx="1" type="body"/>
          </p:nvPr>
        </p:nvSpPr>
        <p:spPr>
          <a:xfrm>
            <a:off x="628650" y="811369"/>
            <a:ext cx="7886700" cy="41826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TSMP enables </a:t>
            </a:r>
            <a:endParaRPr/>
          </a:p>
          <a:p>
            <a:pPr indent="-177800" lvl="1" marL="520700" rtl="0" algn="l">
              <a:lnSpc>
                <a:spcPct val="90000"/>
              </a:lnSpc>
              <a:spcBef>
                <a:spcPts val="400"/>
              </a:spcBef>
              <a:spcAft>
                <a:spcPts val="0"/>
              </a:spcAft>
              <a:buClr>
                <a:schemeClr val="dk1"/>
              </a:buClr>
              <a:buSzPts val="1800"/>
              <a:buChar char="•"/>
            </a:pPr>
            <a:r>
              <a:rPr lang="en"/>
              <a:t>reliable, </a:t>
            </a:r>
            <a:endParaRPr/>
          </a:p>
          <a:p>
            <a:pPr indent="-177800" lvl="1" marL="520700" rtl="0" algn="l">
              <a:lnSpc>
                <a:spcPct val="90000"/>
              </a:lnSpc>
              <a:spcBef>
                <a:spcPts val="400"/>
              </a:spcBef>
              <a:spcAft>
                <a:spcPts val="0"/>
              </a:spcAft>
              <a:buClr>
                <a:schemeClr val="dk1"/>
              </a:buClr>
              <a:buSzPts val="1800"/>
              <a:buChar char="•"/>
            </a:pPr>
            <a:r>
              <a:rPr lang="en"/>
              <a:t>low power, </a:t>
            </a:r>
            <a:endParaRPr/>
          </a:p>
          <a:p>
            <a:pPr indent="-177800" lvl="1" marL="520700" rtl="0" algn="l">
              <a:lnSpc>
                <a:spcPct val="90000"/>
              </a:lnSpc>
              <a:spcBef>
                <a:spcPts val="400"/>
              </a:spcBef>
              <a:spcAft>
                <a:spcPts val="0"/>
              </a:spcAft>
              <a:buClr>
                <a:schemeClr val="dk1"/>
              </a:buClr>
              <a:buSzPts val="1800"/>
              <a:buChar char="•"/>
            </a:pPr>
            <a:r>
              <a:rPr lang="en"/>
              <a:t>secure communication </a:t>
            </a:r>
            <a:endParaRPr/>
          </a:p>
          <a:p>
            <a:pPr indent="-177800" lvl="1" marL="520700" rtl="0" algn="l">
              <a:lnSpc>
                <a:spcPct val="90000"/>
              </a:lnSpc>
              <a:spcBef>
                <a:spcPts val="400"/>
              </a:spcBef>
              <a:spcAft>
                <a:spcPts val="0"/>
              </a:spcAft>
              <a:buClr>
                <a:schemeClr val="dk1"/>
              </a:buClr>
              <a:buSzPts val="1800"/>
              <a:buChar char="•"/>
            </a:pPr>
            <a:r>
              <a:rPr lang="en"/>
              <a:t>in a managed wireless mesh network. </a:t>
            </a:r>
            <a:endParaRPr/>
          </a:p>
          <a:p>
            <a:pPr indent="-171450" lvl="0" marL="177800" rtl="0" algn="l">
              <a:lnSpc>
                <a:spcPct val="90000"/>
              </a:lnSpc>
              <a:spcBef>
                <a:spcPts val="800"/>
              </a:spcBef>
              <a:spcAft>
                <a:spcPts val="0"/>
              </a:spcAft>
              <a:buClr>
                <a:schemeClr val="dk1"/>
              </a:buClr>
              <a:buSzPts val="2100"/>
              <a:buChar char="•"/>
            </a:pPr>
            <a:r>
              <a:rPr lang="en"/>
              <a:t>Is a </a:t>
            </a:r>
            <a:r>
              <a:rPr lang="en">
                <a:solidFill>
                  <a:srgbClr val="FF0000"/>
                </a:solidFill>
              </a:rPr>
              <a:t>medium access and networking protocol </a:t>
            </a:r>
            <a:r>
              <a:rPr lang="en"/>
              <a:t>designed for the recently ratified </a:t>
            </a:r>
            <a:r>
              <a:rPr lang="en">
                <a:solidFill>
                  <a:srgbClr val="FF0000"/>
                </a:solidFill>
              </a:rPr>
              <a:t>Wireless HART standard </a:t>
            </a:r>
            <a:r>
              <a:rPr lang="en"/>
              <a:t>in industrial automation. </a:t>
            </a:r>
            <a:endParaRPr/>
          </a:p>
          <a:p>
            <a:pPr indent="-38100" lvl="0" marL="177800" rtl="0" algn="l">
              <a:lnSpc>
                <a:spcPct val="90000"/>
              </a:lnSpc>
              <a:spcBef>
                <a:spcPts val="800"/>
              </a:spcBef>
              <a:spcAft>
                <a:spcPts val="0"/>
              </a:spcAft>
              <a:buClr>
                <a:schemeClr val="dk1"/>
              </a:buClr>
              <a:buSzPts val="2100"/>
              <a:buNone/>
            </a:pPr>
            <a:r>
              <a:t/>
            </a:r>
            <a:endParaRPr/>
          </a:p>
          <a:p>
            <a:pPr indent="-171450" lvl="0" marL="177800" rtl="0" algn="l">
              <a:lnSpc>
                <a:spcPct val="90000"/>
              </a:lnSpc>
              <a:spcBef>
                <a:spcPts val="800"/>
              </a:spcBef>
              <a:spcAft>
                <a:spcPts val="0"/>
              </a:spcAft>
              <a:buClr>
                <a:schemeClr val="dk1"/>
              </a:buClr>
              <a:buSzPts val="2100"/>
              <a:buChar char="•"/>
            </a:pPr>
            <a:r>
              <a:rPr lang="en"/>
              <a:t>Benefits from synchronization of nodes in a </a:t>
            </a:r>
            <a:r>
              <a:rPr lang="en">
                <a:solidFill>
                  <a:srgbClr val="FF0000"/>
                </a:solidFill>
              </a:rPr>
              <a:t>multi-hop network </a:t>
            </a:r>
            <a:r>
              <a:rPr lang="en"/>
              <a:t>to within a few </a:t>
            </a:r>
            <a:r>
              <a:rPr lang="en">
                <a:solidFill>
                  <a:srgbClr val="FF0000"/>
                </a:solidFill>
              </a:rPr>
              <a:t>hundred microseconds</a:t>
            </a:r>
            <a:r>
              <a:rPr lang="en"/>
              <a:t>, allowing scheduling of </a:t>
            </a:r>
            <a:endParaRPr/>
          </a:p>
          <a:p>
            <a:pPr indent="-177800" lvl="1" marL="520700" rtl="0" algn="l">
              <a:lnSpc>
                <a:spcPct val="90000"/>
              </a:lnSpc>
              <a:spcBef>
                <a:spcPts val="400"/>
              </a:spcBef>
              <a:spcAft>
                <a:spcPts val="0"/>
              </a:spcAft>
              <a:buClr>
                <a:srgbClr val="FF0000"/>
              </a:buClr>
              <a:buSzPts val="1800"/>
              <a:buChar char="•"/>
            </a:pPr>
            <a:r>
              <a:rPr lang="en">
                <a:solidFill>
                  <a:srgbClr val="FF0000"/>
                </a:solidFill>
              </a:rPr>
              <a:t>collision-free pair-wise and </a:t>
            </a:r>
            <a:endParaRPr>
              <a:solidFill>
                <a:srgbClr val="FF0000"/>
              </a:solidFill>
            </a:endParaRPr>
          </a:p>
          <a:p>
            <a:pPr indent="-177800" lvl="1" marL="520700" rtl="0" algn="l">
              <a:lnSpc>
                <a:spcPct val="90000"/>
              </a:lnSpc>
              <a:spcBef>
                <a:spcPts val="400"/>
              </a:spcBef>
              <a:spcAft>
                <a:spcPts val="0"/>
              </a:spcAft>
              <a:buClr>
                <a:srgbClr val="FF0000"/>
              </a:buClr>
              <a:buSzPts val="1800"/>
              <a:buChar char="•"/>
            </a:pPr>
            <a:r>
              <a:rPr lang="en">
                <a:solidFill>
                  <a:srgbClr val="FF0000"/>
                </a:solidFill>
              </a:rPr>
              <a:t>broadcast communication </a:t>
            </a:r>
            <a:r>
              <a:rPr lang="en"/>
              <a:t>to meet the traffic needs of all nodes </a:t>
            </a:r>
            <a:endParaRPr/>
          </a:p>
          <a:p>
            <a:pPr indent="-177800" lvl="1" marL="520700" rtl="0" algn="l">
              <a:lnSpc>
                <a:spcPct val="90000"/>
              </a:lnSpc>
              <a:spcBef>
                <a:spcPts val="400"/>
              </a:spcBef>
              <a:spcAft>
                <a:spcPts val="0"/>
              </a:spcAft>
              <a:buClr>
                <a:schemeClr val="dk1"/>
              </a:buClr>
              <a:buSzPts val="1800"/>
              <a:buChar char="•"/>
            </a:pPr>
            <a:r>
              <a:rPr lang="en"/>
              <a:t>while cycling through all available channels.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0"/>
          <p:cNvSpPr txBox="1"/>
          <p:nvPr>
            <p:ph type="title"/>
          </p:nvPr>
        </p:nvSpPr>
        <p:spPr>
          <a:xfrm>
            <a:off x="628650" y="166789"/>
            <a:ext cx="7886700" cy="518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Calibri"/>
              <a:buNone/>
            </a:pPr>
            <a:r>
              <a:rPr lang="en" sz="3000"/>
              <a:t>*TSMP</a:t>
            </a:r>
            <a:endParaRPr sz="3000"/>
          </a:p>
        </p:txBody>
      </p:sp>
      <p:sp>
        <p:nvSpPr>
          <p:cNvPr id="93" name="Google Shape;93;p20"/>
          <p:cNvSpPr txBox="1"/>
          <p:nvPr>
            <p:ph idx="1" type="body"/>
          </p:nvPr>
        </p:nvSpPr>
        <p:spPr>
          <a:xfrm>
            <a:off x="628650" y="830687"/>
            <a:ext cx="7886700" cy="4153500"/>
          </a:xfrm>
          <a:prstGeom prst="rect">
            <a:avLst/>
          </a:prstGeom>
          <a:noFill/>
          <a:ln>
            <a:noFill/>
          </a:ln>
        </p:spPr>
        <p:txBody>
          <a:bodyPr anchorCtr="0" anchor="t" bIns="34275" lIns="68575" spcFirstLastPara="1" rIns="68575" wrap="square" tIns="34275">
            <a:normAutofit/>
          </a:bodyPr>
          <a:lstStyle/>
          <a:p>
            <a:pPr indent="-171450" lvl="0" marL="177800" rtl="0" algn="l">
              <a:lnSpc>
                <a:spcPct val="80000"/>
              </a:lnSpc>
              <a:spcBef>
                <a:spcPts val="0"/>
              </a:spcBef>
              <a:spcAft>
                <a:spcPts val="0"/>
              </a:spcAft>
              <a:buClr>
                <a:schemeClr val="dk1"/>
              </a:buClr>
              <a:buSzPts val="2100"/>
              <a:buChar char="•"/>
            </a:pPr>
            <a:r>
              <a:rPr lang="en"/>
              <a:t>Provides </a:t>
            </a:r>
            <a:r>
              <a:rPr lang="en">
                <a:solidFill>
                  <a:srgbClr val="FF0000"/>
                </a:solidFill>
              </a:rPr>
              <a:t>redundancy and fail-over </a:t>
            </a:r>
            <a:r>
              <a:rPr lang="en"/>
              <a:t>in </a:t>
            </a:r>
            <a:endParaRPr/>
          </a:p>
          <a:p>
            <a:pPr indent="-177800" lvl="1" marL="520700" rtl="0" algn="l">
              <a:lnSpc>
                <a:spcPct val="80000"/>
              </a:lnSpc>
              <a:spcBef>
                <a:spcPts val="400"/>
              </a:spcBef>
              <a:spcAft>
                <a:spcPts val="0"/>
              </a:spcAft>
              <a:buClr>
                <a:schemeClr val="dk1"/>
              </a:buClr>
              <a:buSzPts val="1800"/>
              <a:buChar char="•"/>
            </a:pPr>
            <a:r>
              <a:rPr lang="en"/>
              <a:t>time, </a:t>
            </a:r>
            <a:endParaRPr/>
          </a:p>
          <a:p>
            <a:pPr indent="-177800" lvl="1" marL="520700" rtl="0" algn="l">
              <a:lnSpc>
                <a:spcPct val="80000"/>
              </a:lnSpc>
              <a:spcBef>
                <a:spcPts val="400"/>
              </a:spcBef>
              <a:spcAft>
                <a:spcPts val="0"/>
              </a:spcAft>
              <a:buClr>
                <a:schemeClr val="dk1"/>
              </a:buClr>
              <a:buSzPts val="1800"/>
              <a:buChar char="•"/>
            </a:pPr>
            <a:r>
              <a:rPr lang="en"/>
              <a:t>frequency and </a:t>
            </a:r>
            <a:endParaRPr/>
          </a:p>
          <a:p>
            <a:pPr indent="-177800" lvl="1" marL="520700" rtl="0" algn="l">
              <a:lnSpc>
                <a:spcPct val="80000"/>
              </a:lnSpc>
              <a:spcBef>
                <a:spcPts val="400"/>
              </a:spcBef>
              <a:spcAft>
                <a:spcPts val="0"/>
              </a:spcAft>
              <a:buClr>
                <a:schemeClr val="dk1"/>
              </a:buClr>
              <a:buSzPts val="1800"/>
              <a:buChar char="•"/>
            </a:pPr>
            <a:r>
              <a:rPr lang="en"/>
              <a:t>space to </a:t>
            </a:r>
            <a:r>
              <a:rPr lang="en">
                <a:solidFill>
                  <a:srgbClr val="FF0000"/>
                </a:solidFill>
              </a:rPr>
              <a:t>ensure very high reliability </a:t>
            </a:r>
            <a:r>
              <a:rPr lang="en"/>
              <a:t>even in the </a:t>
            </a:r>
            <a:r>
              <a:rPr lang="en">
                <a:solidFill>
                  <a:srgbClr val="FF0000"/>
                </a:solidFill>
              </a:rPr>
              <a:t>most challenging radio environments. </a:t>
            </a:r>
            <a:endParaRPr>
              <a:solidFill>
                <a:srgbClr val="FF0000"/>
              </a:solidFill>
            </a:endParaRPr>
          </a:p>
          <a:p>
            <a:pPr indent="-38100" lvl="0" marL="177800" rtl="0" algn="l">
              <a:lnSpc>
                <a:spcPct val="80000"/>
              </a:lnSpc>
              <a:spcBef>
                <a:spcPts val="800"/>
              </a:spcBef>
              <a:spcAft>
                <a:spcPts val="0"/>
              </a:spcAft>
              <a:buClr>
                <a:schemeClr val="dk1"/>
              </a:buClr>
              <a:buSzPts val="2100"/>
              <a:buNone/>
            </a:pPr>
            <a:r>
              <a:t/>
            </a:r>
            <a:endParaRPr/>
          </a:p>
          <a:p>
            <a:pPr indent="-171450" lvl="0" marL="177800" rtl="0" algn="l">
              <a:lnSpc>
                <a:spcPct val="80000"/>
              </a:lnSpc>
              <a:spcBef>
                <a:spcPts val="800"/>
              </a:spcBef>
              <a:spcAft>
                <a:spcPts val="0"/>
              </a:spcAft>
              <a:buClr>
                <a:schemeClr val="dk1"/>
              </a:buClr>
              <a:buSzPts val="2100"/>
              <a:buChar char="•"/>
            </a:pPr>
            <a:r>
              <a:rPr lang="en"/>
              <a:t>Also provides the </a:t>
            </a:r>
            <a:r>
              <a:rPr lang="en">
                <a:solidFill>
                  <a:srgbClr val="FF0000"/>
                </a:solidFill>
              </a:rPr>
              <a:t>intelligence</a:t>
            </a:r>
            <a:r>
              <a:rPr lang="en"/>
              <a:t> </a:t>
            </a:r>
            <a:endParaRPr/>
          </a:p>
          <a:p>
            <a:pPr indent="-177800" lvl="1" marL="520700" rtl="0" algn="l">
              <a:lnSpc>
                <a:spcPct val="80000"/>
              </a:lnSpc>
              <a:spcBef>
                <a:spcPts val="400"/>
              </a:spcBef>
              <a:spcAft>
                <a:spcPts val="0"/>
              </a:spcAft>
              <a:buClr>
                <a:schemeClr val="dk1"/>
              </a:buClr>
              <a:buSzPts val="1800"/>
              <a:buChar char="•"/>
            </a:pPr>
            <a:r>
              <a:rPr lang="en"/>
              <a:t>required for self-organizing, </a:t>
            </a:r>
            <a:endParaRPr/>
          </a:p>
          <a:p>
            <a:pPr indent="-177800" lvl="1" marL="520700" rtl="0" algn="l">
              <a:lnSpc>
                <a:spcPct val="80000"/>
              </a:lnSpc>
              <a:spcBef>
                <a:spcPts val="400"/>
              </a:spcBef>
              <a:spcAft>
                <a:spcPts val="0"/>
              </a:spcAft>
              <a:buClr>
                <a:schemeClr val="dk1"/>
              </a:buClr>
              <a:buSzPts val="1800"/>
              <a:buChar char="•"/>
            </a:pPr>
            <a:r>
              <a:rPr lang="en"/>
              <a:t>self-healing mesh routing. </a:t>
            </a:r>
            <a:endParaRPr/>
          </a:p>
          <a:p>
            <a:pPr indent="-38100" lvl="0" marL="177800" rtl="0" algn="l">
              <a:lnSpc>
                <a:spcPct val="80000"/>
              </a:lnSpc>
              <a:spcBef>
                <a:spcPts val="800"/>
              </a:spcBef>
              <a:spcAft>
                <a:spcPts val="0"/>
              </a:spcAft>
              <a:buClr>
                <a:schemeClr val="dk1"/>
              </a:buClr>
              <a:buSzPts val="2100"/>
              <a:buNone/>
            </a:pPr>
            <a:r>
              <a:t/>
            </a:r>
            <a:endParaRPr/>
          </a:p>
          <a:p>
            <a:pPr indent="-171450" lvl="0" marL="177800" rtl="0" algn="l">
              <a:lnSpc>
                <a:spcPct val="80000"/>
              </a:lnSpc>
              <a:spcBef>
                <a:spcPts val="800"/>
              </a:spcBef>
              <a:spcAft>
                <a:spcPts val="0"/>
              </a:spcAft>
              <a:buClr>
                <a:schemeClr val="dk1"/>
              </a:buClr>
              <a:buSzPts val="2100"/>
              <a:buChar char="•"/>
            </a:pPr>
            <a:r>
              <a:rPr lang="en"/>
              <a:t>The result is </a:t>
            </a:r>
            <a:endParaRPr/>
          </a:p>
          <a:p>
            <a:pPr indent="-177800" lvl="1" marL="520700" rtl="0" algn="l">
              <a:lnSpc>
                <a:spcPct val="80000"/>
              </a:lnSpc>
              <a:spcBef>
                <a:spcPts val="400"/>
              </a:spcBef>
              <a:spcAft>
                <a:spcPts val="0"/>
              </a:spcAft>
              <a:buClr>
                <a:schemeClr val="dk1"/>
              </a:buClr>
              <a:buSzPts val="1800"/>
              <a:buChar char="•"/>
            </a:pPr>
            <a:r>
              <a:rPr lang="en"/>
              <a:t>a network that installs easily with no specialized wireless expertise, </a:t>
            </a:r>
            <a:endParaRPr/>
          </a:p>
          <a:p>
            <a:pPr indent="-177800" lvl="1" marL="520700" rtl="0" algn="l">
              <a:lnSpc>
                <a:spcPct val="80000"/>
              </a:lnSpc>
              <a:spcBef>
                <a:spcPts val="400"/>
              </a:spcBef>
              <a:spcAft>
                <a:spcPts val="0"/>
              </a:spcAft>
              <a:buClr>
                <a:schemeClr val="dk1"/>
              </a:buClr>
              <a:buSzPts val="1800"/>
              <a:buChar char="•"/>
            </a:pPr>
            <a:r>
              <a:rPr lang="en"/>
              <a:t>automatically adapts to unforeseen challenges, and </a:t>
            </a:r>
            <a:endParaRPr/>
          </a:p>
          <a:p>
            <a:pPr indent="-177800" lvl="1" marL="520700" rtl="0" algn="l">
              <a:lnSpc>
                <a:spcPct val="80000"/>
              </a:lnSpc>
              <a:spcBef>
                <a:spcPts val="400"/>
              </a:spcBef>
              <a:spcAft>
                <a:spcPts val="0"/>
              </a:spcAft>
              <a:buClr>
                <a:schemeClr val="dk1"/>
              </a:buClr>
              <a:buSzPts val="1800"/>
              <a:buChar char="•"/>
            </a:pPr>
            <a:r>
              <a:rPr lang="en"/>
              <a:t>can be extended as needed without sophisticated planning.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1"/>
          <p:cNvSpPr txBox="1"/>
          <p:nvPr>
            <p:ph type="title"/>
          </p:nvPr>
        </p:nvSpPr>
        <p:spPr>
          <a:xfrm>
            <a:off x="628650" y="273844"/>
            <a:ext cx="7886700" cy="740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*Five key components of TSMP</a:t>
            </a:r>
            <a:endParaRPr/>
          </a:p>
        </p:txBody>
      </p:sp>
      <p:sp>
        <p:nvSpPr>
          <p:cNvPr id="99" name="Google Shape;99;p2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That contribute to end-to-end network reliability, simple installation and power efficiency.</a:t>
            </a:r>
            <a:endParaRPr/>
          </a:p>
          <a:p>
            <a:pPr indent="-38100" lvl="0" marL="177800" rtl="0" algn="l">
              <a:lnSpc>
                <a:spcPct val="90000"/>
              </a:lnSpc>
              <a:spcBef>
                <a:spcPts val="800"/>
              </a:spcBef>
              <a:spcAft>
                <a:spcPts val="0"/>
              </a:spcAft>
              <a:buClr>
                <a:schemeClr val="dk1"/>
              </a:buClr>
              <a:buSzPts val="2100"/>
              <a:buNone/>
            </a:pPr>
            <a:r>
              <a:t/>
            </a:r>
            <a:endParaRPr/>
          </a:p>
          <a:p>
            <a:pPr indent="-171450" lvl="0" marL="177800" rtl="0" algn="l">
              <a:lnSpc>
                <a:spcPct val="90000"/>
              </a:lnSpc>
              <a:spcBef>
                <a:spcPts val="800"/>
              </a:spcBef>
              <a:spcAft>
                <a:spcPts val="0"/>
              </a:spcAft>
              <a:buClr>
                <a:schemeClr val="dk1"/>
              </a:buClr>
              <a:buSzPts val="2100"/>
              <a:buChar char="•"/>
            </a:pPr>
            <a:r>
              <a:rPr i="1" lang="en"/>
              <a:t>Time synchronized communication </a:t>
            </a:r>
            <a:endParaRPr/>
          </a:p>
          <a:p>
            <a:pPr indent="-171450" lvl="0" marL="177800" rtl="0" algn="l">
              <a:lnSpc>
                <a:spcPct val="90000"/>
              </a:lnSpc>
              <a:spcBef>
                <a:spcPts val="800"/>
              </a:spcBef>
              <a:spcAft>
                <a:spcPts val="0"/>
              </a:spcAft>
              <a:buClr>
                <a:srgbClr val="FF0000"/>
              </a:buClr>
              <a:buSzPts val="2100"/>
              <a:buChar char="•"/>
            </a:pPr>
            <a:r>
              <a:rPr i="1" lang="en">
                <a:solidFill>
                  <a:srgbClr val="FF0000"/>
                </a:solidFill>
              </a:rPr>
              <a:t>Frequency hopping </a:t>
            </a:r>
            <a:endParaRPr/>
          </a:p>
          <a:p>
            <a:pPr indent="-171450" lvl="0" marL="177800" rtl="0" algn="l">
              <a:lnSpc>
                <a:spcPct val="90000"/>
              </a:lnSpc>
              <a:spcBef>
                <a:spcPts val="800"/>
              </a:spcBef>
              <a:spcAft>
                <a:spcPts val="0"/>
              </a:spcAft>
              <a:buClr>
                <a:schemeClr val="dk1"/>
              </a:buClr>
              <a:buSzPts val="2100"/>
              <a:buChar char="•"/>
            </a:pPr>
            <a:r>
              <a:rPr i="1" lang="en"/>
              <a:t>Automatic node joining and network formation </a:t>
            </a:r>
            <a:endParaRPr/>
          </a:p>
          <a:p>
            <a:pPr indent="-171450" lvl="0" marL="177800" rtl="0" algn="l">
              <a:lnSpc>
                <a:spcPct val="90000"/>
              </a:lnSpc>
              <a:spcBef>
                <a:spcPts val="800"/>
              </a:spcBef>
              <a:spcAft>
                <a:spcPts val="0"/>
              </a:spcAft>
              <a:buClr>
                <a:srgbClr val="FF0000"/>
              </a:buClr>
              <a:buSzPts val="2100"/>
              <a:buChar char="•"/>
            </a:pPr>
            <a:r>
              <a:rPr i="1" lang="en">
                <a:solidFill>
                  <a:srgbClr val="FF0000"/>
                </a:solidFill>
              </a:rPr>
              <a:t>Fully-redundant mesh routing </a:t>
            </a:r>
            <a:endParaRPr/>
          </a:p>
          <a:p>
            <a:pPr indent="-171450" lvl="0" marL="177800" rtl="0" algn="l">
              <a:lnSpc>
                <a:spcPct val="90000"/>
              </a:lnSpc>
              <a:spcBef>
                <a:spcPts val="800"/>
              </a:spcBef>
              <a:spcAft>
                <a:spcPts val="0"/>
              </a:spcAft>
              <a:buClr>
                <a:schemeClr val="dk1"/>
              </a:buClr>
              <a:buSzPts val="2100"/>
              <a:buChar char="•"/>
            </a:pPr>
            <a:r>
              <a:rPr i="1" lang="en"/>
              <a:t>Secure message transfer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2"/>
          <p:cNvSpPr txBox="1"/>
          <p:nvPr>
            <p:ph type="title"/>
          </p:nvPr>
        </p:nvSpPr>
        <p:spPr>
          <a:xfrm>
            <a:off x="628650" y="109638"/>
            <a:ext cx="7886700" cy="4605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Calibri"/>
              <a:buNone/>
            </a:pPr>
            <a:r>
              <a:rPr lang="en" sz="3000"/>
              <a:t>*Features of TSMP</a:t>
            </a:r>
            <a:endParaRPr sz="3000"/>
          </a:p>
        </p:txBody>
      </p:sp>
      <p:sp>
        <p:nvSpPr>
          <p:cNvPr id="105" name="Google Shape;105;p22"/>
          <p:cNvSpPr txBox="1"/>
          <p:nvPr>
            <p:ph idx="1" type="body"/>
          </p:nvPr>
        </p:nvSpPr>
        <p:spPr>
          <a:xfrm>
            <a:off x="628650" y="878983"/>
            <a:ext cx="7886700" cy="41052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0"/>
              </a:spcAft>
              <a:buClr>
                <a:schemeClr val="dk1"/>
              </a:buClr>
              <a:buSzPts val="2100"/>
              <a:buNone/>
            </a:pPr>
            <a:r>
              <a:rPr lang="en"/>
              <a:t>TSMP has been targeted to: </a:t>
            </a:r>
            <a:endParaRPr/>
          </a:p>
          <a:p>
            <a:pPr indent="0" lvl="0" marL="0" rtl="0" algn="l">
              <a:lnSpc>
                <a:spcPct val="90000"/>
              </a:lnSpc>
              <a:spcBef>
                <a:spcPts val="800"/>
              </a:spcBef>
              <a:spcAft>
                <a:spcPts val="0"/>
              </a:spcAft>
              <a:buClr>
                <a:schemeClr val="dk1"/>
              </a:buClr>
              <a:buSzPts val="2100"/>
              <a:buNone/>
            </a:pPr>
            <a:r>
              <a:t/>
            </a:r>
            <a:endParaRPr/>
          </a:p>
          <a:p>
            <a:pPr indent="-374650" lvl="0" marL="381000" rtl="0" algn="l">
              <a:lnSpc>
                <a:spcPct val="90000"/>
              </a:lnSpc>
              <a:spcBef>
                <a:spcPts val="800"/>
              </a:spcBef>
              <a:spcAft>
                <a:spcPts val="0"/>
              </a:spcAft>
              <a:buClr>
                <a:srgbClr val="FF0000"/>
              </a:buClr>
              <a:buSzPts val="2100"/>
              <a:buAutoNum type="arabicPeriod"/>
            </a:pPr>
            <a:r>
              <a:rPr lang="en">
                <a:solidFill>
                  <a:srgbClr val="FF0000"/>
                </a:solidFill>
              </a:rPr>
              <a:t>Reliability at low-power</a:t>
            </a:r>
            <a:r>
              <a:rPr lang="en"/>
              <a:t>: &gt;99.9% packet delivery with years of battery life for all nodes </a:t>
            </a:r>
            <a:endParaRPr/>
          </a:p>
          <a:p>
            <a:pPr indent="-374650" lvl="0" marL="381000" rtl="0" algn="l">
              <a:lnSpc>
                <a:spcPct val="90000"/>
              </a:lnSpc>
              <a:spcBef>
                <a:spcPts val="800"/>
              </a:spcBef>
              <a:spcAft>
                <a:spcPts val="0"/>
              </a:spcAft>
              <a:buClr>
                <a:srgbClr val="FF0000"/>
              </a:buClr>
              <a:buSzPts val="2100"/>
              <a:buAutoNum type="arabicPeriod"/>
            </a:pPr>
            <a:r>
              <a:rPr lang="en">
                <a:solidFill>
                  <a:srgbClr val="FF0000"/>
                </a:solidFill>
              </a:rPr>
              <a:t>Scalability:</a:t>
            </a:r>
            <a:r>
              <a:rPr lang="en"/>
              <a:t> hundreds of meshed nodes per manager, thousands in the same RF environment </a:t>
            </a:r>
            <a:endParaRPr/>
          </a:p>
          <a:p>
            <a:pPr indent="-374650" lvl="0" marL="381000" rtl="0" algn="l">
              <a:lnSpc>
                <a:spcPct val="90000"/>
              </a:lnSpc>
              <a:spcBef>
                <a:spcPts val="800"/>
              </a:spcBef>
              <a:spcAft>
                <a:spcPts val="0"/>
              </a:spcAft>
              <a:buClr>
                <a:srgbClr val="FF0000"/>
              </a:buClr>
              <a:buSzPts val="2100"/>
              <a:buAutoNum type="arabicPeriod"/>
            </a:pPr>
            <a:r>
              <a:rPr lang="en">
                <a:solidFill>
                  <a:srgbClr val="FF0000"/>
                </a:solidFill>
              </a:rPr>
              <a:t>Flexibility:</a:t>
            </a:r>
            <a:r>
              <a:rPr lang="en"/>
              <a:t> support different </a:t>
            </a:r>
            <a:r>
              <a:rPr lang="en">
                <a:solidFill>
                  <a:srgbClr val="FF0000"/>
                </a:solidFill>
              </a:rPr>
              <a:t>time-varying traffic patterns </a:t>
            </a:r>
            <a:r>
              <a:rPr lang="en"/>
              <a:t>from different nodes </a:t>
            </a:r>
            <a:endParaRPr/>
          </a:p>
          <a:p>
            <a:pPr indent="-374650" lvl="0" marL="381000" rtl="0" algn="l">
              <a:lnSpc>
                <a:spcPct val="90000"/>
              </a:lnSpc>
              <a:spcBef>
                <a:spcPts val="800"/>
              </a:spcBef>
              <a:spcAft>
                <a:spcPts val="0"/>
              </a:spcAft>
              <a:buClr>
                <a:srgbClr val="FF0000"/>
              </a:buClr>
              <a:buSzPts val="2100"/>
              <a:buAutoNum type="arabicPeriod"/>
            </a:pPr>
            <a:r>
              <a:rPr lang="en">
                <a:solidFill>
                  <a:srgbClr val="FF0000"/>
                </a:solidFill>
              </a:rPr>
              <a:t>Security: </a:t>
            </a:r>
            <a:r>
              <a:rPr lang="en"/>
              <a:t>guarantee confidentiality, integrity, and  authenticity of all packets </a:t>
            </a:r>
            <a:endParaRPr/>
          </a:p>
          <a:p>
            <a:pPr indent="-374650" lvl="0" marL="381000" rtl="0" algn="l">
              <a:lnSpc>
                <a:spcPct val="90000"/>
              </a:lnSpc>
              <a:spcBef>
                <a:spcPts val="800"/>
              </a:spcBef>
              <a:spcAft>
                <a:spcPts val="0"/>
              </a:spcAft>
              <a:buClr>
                <a:srgbClr val="FF0000"/>
              </a:buClr>
              <a:buSzPts val="2100"/>
              <a:buAutoNum type="arabicPeriod"/>
            </a:pPr>
            <a:r>
              <a:rPr lang="en">
                <a:solidFill>
                  <a:srgbClr val="FF0000"/>
                </a:solidFill>
              </a:rPr>
              <a:t>Environment: </a:t>
            </a:r>
            <a:r>
              <a:rPr lang="en"/>
              <a:t>nodes operate between </a:t>
            </a:r>
            <a:r>
              <a:rPr lang="en">
                <a:solidFill>
                  <a:srgbClr val="FF0000"/>
                </a:solidFill>
              </a:rPr>
              <a:t>-40°C and 85°C </a:t>
            </a:r>
            <a:r>
              <a:rPr lang="en"/>
              <a:t>and in radically changing RF noise levels</a:t>
            </a:r>
            <a:endParaRPr/>
          </a:p>
          <a:p>
            <a:pPr indent="-38100" lvl="0" marL="177800" rtl="0" algn="l">
              <a:lnSpc>
                <a:spcPct val="90000"/>
              </a:lnSpc>
              <a:spcBef>
                <a:spcPts val="800"/>
              </a:spcBef>
              <a:spcAft>
                <a:spcPts val="0"/>
              </a:spcAft>
              <a:buClr>
                <a:schemeClr val="dk1"/>
              </a:buClr>
              <a:buSzPts val="21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